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ppt/embeddings/Microsoft_Equation8.bin" ContentType="application/vnd.openxmlformats-officedocument.oleObject"/>
  <Override PartName="/ppt/embeddings/Microsoft_Equation9.bin" ContentType="application/vnd.openxmlformats-officedocument.oleObject"/>
  <Override PartName="/ppt/embeddings/Microsoft_Equation10.bin" ContentType="application/vnd.openxmlformats-officedocument.oleObject"/>
  <Override PartName="/ppt/embeddings/Microsoft_Equation11.bin" ContentType="application/vnd.openxmlformats-officedocument.oleObject"/>
  <Override PartName="/ppt/embeddings/Microsoft_Equation12.bin" ContentType="application/vnd.openxmlformats-officedocument.oleObject"/>
  <Override PartName="/ppt/embeddings/Microsoft_Equation13.bin" ContentType="application/vnd.openxmlformats-officedocument.oleObject"/>
  <Override PartName="/ppt/embeddings/Microsoft_Equation14.bin" ContentType="application/vnd.openxmlformats-officedocument.oleObject"/>
  <Override PartName="/ppt/embeddings/Microsoft_Equation15.bin" ContentType="application/vnd.openxmlformats-officedocument.oleObject"/>
  <Override PartName="/ppt/embeddings/Microsoft_Equation1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6" r:id="rId2"/>
    <p:sldId id="276" r:id="rId3"/>
    <p:sldId id="277" r:id="rId4"/>
    <p:sldId id="278" r:id="rId5"/>
    <p:sldId id="287" r:id="rId6"/>
    <p:sldId id="311" r:id="rId7"/>
    <p:sldId id="324" r:id="rId8"/>
    <p:sldId id="313" r:id="rId9"/>
    <p:sldId id="280" r:id="rId10"/>
    <p:sldId id="281" r:id="rId11"/>
    <p:sldId id="314" r:id="rId12"/>
    <p:sldId id="288" r:id="rId13"/>
    <p:sldId id="289" r:id="rId14"/>
    <p:sldId id="308" r:id="rId15"/>
    <p:sldId id="282" r:id="rId16"/>
    <p:sldId id="283" r:id="rId17"/>
    <p:sldId id="284" r:id="rId18"/>
    <p:sldId id="303" r:id="rId19"/>
    <p:sldId id="316" r:id="rId20"/>
    <p:sldId id="293" r:id="rId21"/>
    <p:sldId id="285" r:id="rId22"/>
    <p:sldId id="325" r:id="rId23"/>
    <p:sldId id="302" r:id="rId24"/>
    <p:sldId id="274" r:id="rId25"/>
    <p:sldId id="317" r:id="rId26"/>
    <p:sldId id="292" r:id="rId27"/>
    <p:sldId id="275" r:id="rId28"/>
    <p:sldId id="315" r:id="rId29"/>
    <p:sldId id="272" r:id="rId30"/>
    <p:sldId id="273" r:id="rId31"/>
    <p:sldId id="319" r:id="rId32"/>
    <p:sldId id="330" r:id="rId33"/>
    <p:sldId id="331" r:id="rId34"/>
    <p:sldId id="261" r:id="rId35"/>
    <p:sldId id="333" r:id="rId36"/>
    <p:sldId id="290" r:id="rId37"/>
    <p:sldId id="318" r:id="rId38"/>
    <p:sldId id="326" r:id="rId39"/>
    <p:sldId id="327" r:id="rId40"/>
    <p:sldId id="256" r:id="rId41"/>
    <p:sldId id="271" r:id="rId42"/>
    <p:sldId id="257" r:id="rId43"/>
    <p:sldId id="320" r:id="rId44"/>
    <p:sldId id="269" r:id="rId45"/>
    <p:sldId id="328" r:id="rId46"/>
    <p:sldId id="266" r:id="rId47"/>
    <p:sldId id="291" r:id="rId48"/>
    <p:sldId id="268" r:id="rId49"/>
    <p:sldId id="322" r:id="rId50"/>
    <p:sldId id="264" r:id="rId51"/>
    <p:sldId id="265" r:id="rId52"/>
    <p:sldId id="323" r:id="rId53"/>
    <p:sldId id="263" r:id="rId54"/>
    <p:sldId id="329" r:id="rId55"/>
    <p:sldId id="262" r:id="rId56"/>
    <p:sldId id="270" r:id="rId57"/>
    <p:sldId id="332" r:id="rId58"/>
    <p:sldId id="305" r:id="rId59"/>
    <p:sldId id="304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5" autoAdjust="0"/>
    <p:restoredTop sz="98034" autoAdjust="0"/>
  </p:normalViewPr>
  <p:slideViewPr>
    <p:cSldViewPr snapToGrid="0" snapToObjects="1">
      <p:cViewPr varScale="1">
        <p:scale>
          <a:sx n="204" d="100"/>
          <a:sy n="204" d="100"/>
        </p:scale>
        <p:origin x="-264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0.emf"/><Relationship Id="rId3" Type="http://schemas.openxmlformats.org/officeDocument/2006/relationships/image" Target="../media/image4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image" Target="../media/image41.emf"/><Relationship Id="rId2" Type="http://schemas.openxmlformats.org/officeDocument/2006/relationships/image" Target="../media/image5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Relationship Id="rId2" Type="http://schemas.openxmlformats.org/officeDocument/2006/relationships/image" Target="../media/image6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0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7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s://github.com/rasbt/python-machine-learning-book-2nd-edition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github.com/rasbt/python-machine-learning-book-2nd-edition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s://blog.paperspace.com/intro-to-optimization-in-deep-learning-gradient-descen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https://github.com/rasbt/python-machine-learning-book-2nd-edition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s://github.com/rasbt/python-machine-learning-book-2nd-edition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hyperlink" Target="https://github.com/rasbt/python-machine-learning-book-2nd-edition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hyperlink" Target="https://github.com/rasbt/python-machine-learning-book-2nd-edi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4" Type="http://schemas.openxmlformats.org/officeDocument/2006/relationships/image" Target="../media/image31.gif"/><Relationship Id="rId5" Type="http://schemas.openxmlformats.org/officeDocument/2006/relationships/image" Target="../media/image32.gif"/><Relationship Id="rId6" Type="http://schemas.openxmlformats.org/officeDocument/2006/relationships/image" Target="../media/image33.gif"/><Relationship Id="rId7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4" Type="http://schemas.openxmlformats.org/officeDocument/2006/relationships/image" Target="../media/image34.gif"/><Relationship Id="rId5" Type="http://schemas.openxmlformats.org/officeDocument/2006/relationships/image" Target="../media/image35.gif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4.bin"/><Relationship Id="rId12" Type="http://schemas.openxmlformats.org/officeDocument/2006/relationships/image" Target="../media/image41.emf"/><Relationship Id="rId13" Type="http://schemas.openxmlformats.org/officeDocument/2006/relationships/oleObject" Target="../embeddings/Microsoft_Equation5.bin"/><Relationship Id="rId14" Type="http://schemas.openxmlformats.org/officeDocument/2006/relationships/image" Target="../media/image42.emf"/><Relationship Id="rId15" Type="http://schemas.openxmlformats.org/officeDocument/2006/relationships/oleObject" Target="../embeddings/Microsoft_Equation6.bin"/><Relationship Id="rId16" Type="http://schemas.openxmlformats.org/officeDocument/2006/relationships/image" Target="../media/image4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44.gif"/><Relationship Id="rId4" Type="http://schemas.openxmlformats.org/officeDocument/2006/relationships/image" Target="../media/image45.gif"/><Relationship Id="rId5" Type="http://schemas.openxmlformats.org/officeDocument/2006/relationships/oleObject" Target="../embeddings/Microsoft_Equation1.bin"/><Relationship Id="rId6" Type="http://schemas.openxmlformats.org/officeDocument/2006/relationships/image" Target="../media/image38.emf"/><Relationship Id="rId7" Type="http://schemas.openxmlformats.org/officeDocument/2006/relationships/oleObject" Target="../embeddings/Microsoft_Equation2.bin"/><Relationship Id="rId8" Type="http://schemas.openxmlformats.org/officeDocument/2006/relationships/image" Target="../media/image39.emf"/><Relationship Id="rId9" Type="http://schemas.openxmlformats.org/officeDocument/2006/relationships/oleObject" Target="../embeddings/Microsoft_Equation3.bin"/><Relationship Id="rId10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7.bin"/><Relationship Id="rId4" Type="http://schemas.openxmlformats.org/officeDocument/2006/relationships/image" Target="../media/image46.emf"/><Relationship Id="rId5" Type="http://schemas.openxmlformats.org/officeDocument/2006/relationships/oleObject" Target="../embeddings/Microsoft_Equation8.bin"/><Relationship Id="rId6" Type="http://schemas.openxmlformats.org/officeDocument/2006/relationships/image" Target="../media/image40.emf"/><Relationship Id="rId7" Type="http://schemas.openxmlformats.org/officeDocument/2006/relationships/oleObject" Target="../embeddings/Microsoft_Equation9.bin"/><Relationship Id="rId8" Type="http://schemas.openxmlformats.org/officeDocument/2006/relationships/image" Target="../media/image4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Relationship Id="rId3" Type="http://schemas.openxmlformats.org/officeDocument/2006/relationships/hyperlink" Target="https://github.com/rasbt/python-machine-learning-book-2nd-edition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0.bin"/><Relationship Id="rId4" Type="http://schemas.openxmlformats.org/officeDocument/2006/relationships/image" Target="../media/image4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1.bin"/><Relationship Id="rId4" Type="http://schemas.openxmlformats.org/officeDocument/2006/relationships/image" Target="../media/image41.emf"/><Relationship Id="rId5" Type="http://schemas.openxmlformats.org/officeDocument/2006/relationships/oleObject" Target="../embeddings/Microsoft_Equation12.bin"/><Relationship Id="rId6" Type="http://schemas.openxmlformats.org/officeDocument/2006/relationships/image" Target="../media/image53.emf"/><Relationship Id="rId7" Type="http://schemas.openxmlformats.org/officeDocument/2006/relationships/oleObject" Target="../embeddings/Microsoft_Equation13.bin"/><Relationship Id="rId8" Type="http://schemas.openxmlformats.org/officeDocument/2006/relationships/image" Target="../media/image54.emf"/><Relationship Id="rId9" Type="http://schemas.openxmlformats.org/officeDocument/2006/relationships/oleObject" Target="../embeddings/Microsoft_Equation14.bin"/><Relationship Id="rId10" Type="http://schemas.openxmlformats.org/officeDocument/2006/relationships/image" Target="../media/image5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gif"/><Relationship Id="rId6" Type="http://schemas.openxmlformats.org/officeDocument/2006/relationships/image" Target="../media/image68.gif"/><Relationship Id="rId7" Type="http://schemas.openxmlformats.org/officeDocument/2006/relationships/oleObject" Target="../embeddings/Microsoft_Equation15.bin"/><Relationship Id="rId8" Type="http://schemas.openxmlformats.org/officeDocument/2006/relationships/image" Target="../media/image63.emf"/><Relationship Id="rId9" Type="http://schemas.openxmlformats.org/officeDocument/2006/relationships/oleObject" Target="../embeddings/Microsoft_Equation16.bin"/><Relationship Id="rId10" Type="http://schemas.openxmlformats.org/officeDocument/2006/relationships/image" Target="../media/image6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gif"/><Relationship Id="rId3" Type="http://schemas.openxmlformats.org/officeDocument/2006/relationships/image" Target="../media/image70.gif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gif"/><Relationship Id="rId12" Type="http://schemas.openxmlformats.org/officeDocument/2006/relationships/image" Target="../media/image92.gif"/><Relationship Id="rId13" Type="http://schemas.openxmlformats.org/officeDocument/2006/relationships/image" Target="../media/image9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gif"/><Relationship Id="rId3" Type="http://schemas.openxmlformats.org/officeDocument/2006/relationships/image" Target="../media/image83.gif"/><Relationship Id="rId4" Type="http://schemas.openxmlformats.org/officeDocument/2006/relationships/image" Target="../media/image84.gif"/><Relationship Id="rId5" Type="http://schemas.openxmlformats.org/officeDocument/2006/relationships/image" Target="../media/image85.gif"/><Relationship Id="rId6" Type="http://schemas.openxmlformats.org/officeDocument/2006/relationships/image" Target="../media/image86.gif"/><Relationship Id="rId7" Type="http://schemas.openxmlformats.org/officeDocument/2006/relationships/image" Target="../media/image87.gif"/><Relationship Id="rId8" Type="http://schemas.openxmlformats.org/officeDocument/2006/relationships/image" Target="../media/image88.gif"/><Relationship Id="rId9" Type="http://schemas.openxmlformats.org/officeDocument/2006/relationships/image" Target="../media/image89.gif"/><Relationship Id="rId10" Type="http://schemas.openxmlformats.org/officeDocument/2006/relationships/image" Target="../media/image90.gif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3.gif"/><Relationship Id="rId12" Type="http://schemas.openxmlformats.org/officeDocument/2006/relationships/image" Target="../media/image10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gif"/><Relationship Id="rId3" Type="http://schemas.openxmlformats.org/officeDocument/2006/relationships/image" Target="../media/image95.gif"/><Relationship Id="rId4" Type="http://schemas.openxmlformats.org/officeDocument/2006/relationships/image" Target="../media/image96.gif"/><Relationship Id="rId5" Type="http://schemas.openxmlformats.org/officeDocument/2006/relationships/image" Target="../media/image97.gif"/><Relationship Id="rId6" Type="http://schemas.openxmlformats.org/officeDocument/2006/relationships/image" Target="../media/image98.gif"/><Relationship Id="rId7" Type="http://schemas.openxmlformats.org/officeDocument/2006/relationships/image" Target="../media/image99.gif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gif"/><Relationship Id="rId4" Type="http://schemas.openxmlformats.org/officeDocument/2006/relationships/image" Target="../media/image107.gif"/><Relationship Id="rId5" Type="http://schemas.openxmlformats.org/officeDocument/2006/relationships/image" Target="../media/image108.gif"/><Relationship Id="rId6" Type="http://schemas.openxmlformats.org/officeDocument/2006/relationships/image" Target="../media/image109.gif"/><Relationship Id="rId7" Type="http://schemas.openxmlformats.org/officeDocument/2006/relationships/image" Target="../media/image8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gif"/><Relationship Id="rId4" Type="http://schemas.openxmlformats.org/officeDocument/2006/relationships/image" Target="../media/image112.gif"/><Relationship Id="rId5" Type="http://schemas.openxmlformats.org/officeDocument/2006/relationships/image" Target="../media/image113.gif"/><Relationship Id="rId6" Type="http://schemas.openxmlformats.org/officeDocument/2006/relationships/image" Target="../media/image114.gif"/><Relationship Id="rId7" Type="http://schemas.openxmlformats.org/officeDocument/2006/relationships/image" Target="../media/image11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gif"/><Relationship Id="rId4" Type="http://schemas.openxmlformats.org/officeDocument/2006/relationships/image" Target="../media/image112.gif"/><Relationship Id="rId5" Type="http://schemas.openxmlformats.org/officeDocument/2006/relationships/image" Target="../media/image118.gif"/><Relationship Id="rId6" Type="http://schemas.openxmlformats.org/officeDocument/2006/relationships/image" Target="../media/image11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ter-lab/ml-bio-workshop/tree/master/guide" TargetMode="External"/><Relationship Id="rId4" Type="http://schemas.openxmlformats.org/officeDocument/2006/relationships/hyperlink" Target="https://github.com/gitter-lab/ml-bio-workshop/issues" TargetMode="External"/><Relationship Id="rId5" Type="http://schemas.openxmlformats.org/officeDocument/2006/relationships/hyperlink" Target="https://github.com/gitter-lab/ml-bio-workshop/blob/master/illustration.ipynb" TargetMode="External"/><Relationship Id="rId6" Type="http://schemas.openxmlformats.org/officeDocument/2006/relationships/hyperlink" Target="http://scikit-learn.org/stable/tutorial/index.html" TargetMode="External"/><Relationship Id="rId7" Type="http://schemas.openxmlformats.org/officeDocument/2006/relationships/hyperlink" Target="https://github.com/rasbt/python-machine-learning-book-2nd-edition" TargetMode="External"/><Relationship Id="rId8" Type="http://schemas.openxmlformats.org/officeDocument/2006/relationships/hyperlink" Target="https://github.com/jakevdp/sklearn_tutorial" TargetMode="External"/><Relationship Id="rId9" Type="http://schemas.openxmlformats.org/officeDocument/2006/relationships/hyperlink" Target="https://datacarpentry.org/lesson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github.com/rasbt/python-machine-learning-book-2nd-edi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for biology</a:t>
            </a:r>
            <a:br>
              <a:rPr lang="en-US" dirty="0" smtClean="0"/>
            </a:br>
            <a:r>
              <a:rPr lang="en-US" dirty="0" smtClean="0"/>
              <a:t> workshop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032760"/>
            <a:ext cx="6400800" cy="1752600"/>
          </a:xfrm>
        </p:spPr>
        <p:txBody>
          <a:bodyPr/>
          <a:lstStyle/>
          <a:p>
            <a:r>
              <a:rPr lang="en-US" dirty="0" smtClean="0"/>
              <a:t>Fangzhou Mu</a:t>
            </a:r>
          </a:p>
          <a:p>
            <a:r>
              <a:rPr lang="en-US" dirty="0" smtClean="0"/>
              <a:t>Chris </a:t>
            </a:r>
            <a:r>
              <a:rPr lang="en-US" dirty="0" err="1" smtClean="0"/>
              <a:t>Magnano</a:t>
            </a:r>
            <a:endParaRPr lang="en-US" dirty="0" smtClean="0"/>
          </a:p>
          <a:p>
            <a:r>
              <a:rPr lang="en-US" dirty="0" smtClean="0"/>
              <a:t>Anthony </a:t>
            </a:r>
            <a:r>
              <a:rPr lang="en-US" dirty="0" err="1" smtClean="0"/>
              <a:t>Gitter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1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Screen Shot 2018-08-14 at 10.09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126"/>
            <a:ext cx="9144000" cy="47454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06457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 typical .</a:t>
            </a:r>
            <a:r>
              <a:rPr lang="en-US" sz="1600" dirty="0" err="1" smtClean="0">
                <a:latin typeface="Arial"/>
                <a:cs typeface="Arial"/>
              </a:rPr>
              <a:t>csv</a:t>
            </a:r>
            <a:r>
              <a:rPr lang="en-US" sz="1600" dirty="0" smtClean="0">
                <a:latin typeface="Arial"/>
                <a:cs typeface="Arial"/>
              </a:rPr>
              <a:t> file: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4741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Dataset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Open the telomere ALT dataset </a:t>
            </a:r>
            <a:r>
              <a:rPr lang="en-US" sz="1800" i="1" dirty="0" err="1" smtClean="0">
                <a:latin typeface="Arial"/>
                <a:cs typeface="Arial"/>
              </a:rPr>
              <a:t>telomere.csv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do the rows represent? 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are the features?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How many classes are there?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70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tasks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950218"/>
            <a:ext cx="400101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Supervised learning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7998" y="950218"/>
            <a:ext cx="3988802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Unsupervised learning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6" y="1866831"/>
            <a:ext cx="2286000" cy="2164578"/>
          </a:xfrm>
          <a:prstGeom prst="rect">
            <a:avLst/>
          </a:prstGeom>
        </p:spPr>
      </p:pic>
      <p:pic>
        <p:nvPicPr>
          <p:cNvPr id="10" name="Picture 9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64" y="4484544"/>
            <a:ext cx="2286000" cy="2219695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62" y="1866831"/>
            <a:ext cx="2286000" cy="2164578"/>
          </a:xfrm>
          <a:prstGeom prst="rect">
            <a:avLst/>
          </a:prstGeom>
        </p:spPr>
      </p:pic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4867255"/>
            <a:ext cx="3840479" cy="14957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243" y="4219875"/>
            <a:ext cx="1992086" cy="276999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Regression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3243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Classification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96858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Clustering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96858" y="4219875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Dimensionality reduction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6"/>
              </a:rPr>
              <a:t>https</a:t>
            </a:r>
            <a:r>
              <a:rPr lang="en-US" sz="800" dirty="0">
                <a:latin typeface="Arial"/>
                <a:cs typeface="Arial"/>
                <a:hlinkClick r:id="rId6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6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877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38" y="1619493"/>
            <a:ext cx="6832092" cy="3936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Models: </a:t>
            </a:r>
            <a:r>
              <a:rPr lang="en-US" sz="1800" dirty="0" smtClean="0">
                <a:latin typeface="Arial"/>
                <a:cs typeface="Arial"/>
              </a:rPr>
              <a:t>Training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49261" y="1513828"/>
            <a:ext cx="3469827" cy="414501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49261" y="1144496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48739" y="4824645"/>
            <a:ext cx="6907320" cy="834196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8738" y="4462311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/>
                <a:cs typeface="Arial"/>
              </a:rPr>
              <a:t>Inference</a:t>
            </a:r>
            <a:endParaRPr lang="en-US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6684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Get hands dirty!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Load </a:t>
            </a:r>
            <a:r>
              <a:rPr lang="en-US" sz="1800" i="1" dirty="0" err="1" smtClean="0">
                <a:latin typeface="Arial"/>
                <a:cs typeface="Arial"/>
              </a:rPr>
              <a:t>telomere.csv</a:t>
            </a:r>
            <a:r>
              <a:rPr lang="en-US" sz="1800" dirty="0" smtClean="0">
                <a:latin typeface="Arial"/>
                <a:cs typeface="Arial"/>
              </a:rPr>
              <a:t> and </a:t>
            </a:r>
            <a:r>
              <a:rPr lang="en-US" sz="1800" i="1" dirty="0" err="1" smtClean="0">
                <a:latin typeface="Arial"/>
                <a:cs typeface="Arial"/>
              </a:rPr>
              <a:t>telomere_new.csv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Train some classifiers of your choice.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Predict labels for new data</a:t>
            </a:r>
            <a:r>
              <a:rPr lang="en-US" sz="1800" dirty="0">
                <a:latin typeface="Arial"/>
                <a:cs typeface="Arial"/>
              </a:rPr>
              <a:t>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22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workflow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2" y="1217619"/>
            <a:ext cx="7315200" cy="5269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748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Arial"/>
                <a:cs typeface="Arial"/>
              </a:rPr>
              <a:t>Before training a classifier, raw data needs to be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Transformed </a:t>
            </a:r>
            <a:r>
              <a:rPr lang="en-US" sz="1200" i="1" dirty="0">
                <a:latin typeface="Arial"/>
                <a:cs typeface="Arial"/>
              </a:rPr>
              <a:t>(images, sequences, text, spectra)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Cleaned </a:t>
            </a:r>
            <a:r>
              <a:rPr lang="en-US" sz="1200" i="1" dirty="0">
                <a:latin typeface="Arial"/>
                <a:cs typeface="Arial"/>
              </a:rPr>
              <a:t>(missing values, typos, inconsistency)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Combined </a:t>
            </a:r>
            <a:r>
              <a:rPr lang="en-US" sz="1200" i="1" dirty="0">
                <a:latin typeface="Arial"/>
                <a:cs typeface="Arial"/>
              </a:rPr>
              <a:t>(date from different sources/modalities)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Normalized</a:t>
            </a:r>
            <a:r>
              <a:rPr lang="en-US" sz="1800" dirty="0" smtClean="0">
                <a:latin typeface="Arial"/>
                <a:cs typeface="Arial"/>
              </a:rPr>
              <a:t> </a:t>
            </a:r>
            <a:r>
              <a:rPr lang="en-US" sz="1200" i="1" dirty="0">
                <a:latin typeface="Arial"/>
                <a:cs typeface="Arial"/>
              </a:rPr>
              <a:t>(batch </a:t>
            </a:r>
            <a:r>
              <a:rPr lang="en-US" sz="1200" i="1" dirty="0" smtClean="0">
                <a:latin typeface="Arial"/>
                <a:cs typeface="Arial"/>
              </a:rPr>
              <a:t>effect, features in different scales)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Encoded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i="1" dirty="0" smtClean="0">
                <a:solidFill>
                  <a:srgbClr val="000000"/>
                </a:solidFill>
                <a:latin typeface="Arial"/>
                <a:cs typeface="Arial"/>
              </a:rPr>
              <a:t>(categorical features)</a:t>
            </a:r>
            <a:endParaRPr lang="en-US" sz="1200" i="1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/>
            <a:endParaRPr lang="en-US" sz="18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Feature engineering</a:t>
            </a:r>
          </a:p>
          <a:p>
            <a:r>
              <a:rPr lang="en-US" sz="2200" dirty="0" smtClean="0">
                <a:latin typeface="Arial"/>
                <a:cs typeface="Arial"/>
              </a:rPr>
              <a:t>Feature selection</a:t>
            </a:r>
          </a:p>
        </p:txBody>
      </p:sp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23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normalization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Screen Shot 2018-08-19 at 5.2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6" y="840308"/>
            <a:ext cx="6640039" cy="5529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1498" y="6342990"/>
            <a:ext cx="417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Su Bin Lim, </a:t>
            </a:r>
            <a:r>
              <a:rPr lang="en-US" sz="800" dirty="0" err="1">
                <a:latin typeface="Arial"/>
                <a:cs typeface="Arial"/>
              </a:rPr>
              <a:t>Swee</a:t>
            </a:r>
            <a:r>
              <a:rPr lang="en-US" sz="800" dirty="0">
                <a:latin typeface="Arial"/>
                <a:cs typeface="Arial"/>
              </a:rPr>
              <a:t> Jin Tan, Wan-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Lim, </a:t>
            </a:r>
            <a:r>
              <a:rPr lang="en-US" sz="800" dirty="0" err="1">
                <a:latin typeface="Arial"/>
                <a:cs typeface="Arial"/>
              </a:rPr>
              <a:t>Chwee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Lim. </a:t>
            </a:r>
          </a:p>
          <a:p>
            <a:r>
              <a:rPr lang="en-US" sz="800" b="1" dirty="0">
                <a:latin typeface="Arial"/>
                <a:cs typeface="Arial"/>
              </a:rPr>
              <a:t>Compendiums of Cancer </a:t>
            </a:r>
            <a:r>
              <a:rPr lang="en-US" sz="800" b="1" dirty="0" err="1">
                <a:latin typeface="Arial"/>
                <a:cs typeface="Arial"/>
              </a:rPr>
              <a:t>Transcriptome</a:t>
            </a:r>
            <a:r>
              <a:rPr lang="en-US" sz="800" b="1" dirty="0">
                <a:latin typeface="Arial"/>
                <a:cs typeface="Arial"/>
              </a:rPr>
              <a:t> for Machine Learning Applications</a:t>
            </a:r>
          </a:p>
          <a:p>
            <a:r>
              <a:rPr lang="en-US" sz="800" dirty="0" err="1">
                <a:latin typeface="Arial"/>
                <a:cs typeface="Arial"/>
              </a:rPr>
              <a:t>BioRxiv</a:t>
            </a:r>
            <a:r>
              <a:rPr lang="en-US" sz="800" dirty="0">
                <a:latin typeface="Arial"/>
                <a:cs typeface="Arial"/>
              </a:rPr>
              <a:t> 353698 [Preprint]. June 22, </a:t>
            </a:r>
            <a:r>
              <a:rPr lang="en-US" sz="800" dirty="0" smtClean="0">
                <a:latin typeface="Arial"/>
                <a:cs typeface="Arial"/>
              </a:rPr>
              <a:t>2018  Available </a:t>
            </a:r>
            <a:r>
              <a:rPr lang="en-US" sz="800" dirty="0">
                <a:latin typeface="Arial"/>
                <a:cs typeface="Arial"/>
              </a:rPr>
              <a:t>from: https://</a:t>
            </a:r>
            <a:r>
              <a:rPr lang="en-US" sz="800" dirty="0" err="1">
                <a:latin typeface="Arial"/>
                <a:cs typeface="Arial"/>
              </a:rPr>
              <a:t>doi.org</a:t>
            </a:r>
            <a:r>
              <a:rPr lang="en-US" sz="800" dirty="0">
                <a:latin typeface="Arial"/>
                <a:cs typeface="Arial"/>
              </a:rPr>
              <a:t>/10.1101/353698</a:t>
            </a:r>
          </a:p>
        </p:txBody>
      </p:sp>
    </p:spTree>
    <p:extLst>
      <p:ext uri="{BB962C8B-B14F-4D97-AF65-F5344CB8AC3E}">
        <p14:creationId xmlns:p14="http://schemas.microsoft.com/office/powerpoint/2010/main" val="4084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encoding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31651"/>
              </p:ext>
            </p:extLst>
          </p:nvPr>
        </p:nvGraphicFramePr>
        <p:xfrm>
          <a:off x="1799311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shape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size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extravasation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class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normal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round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medium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normal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medium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54943"/>
              </p:ext>
            </p:extLst>
          </p:nvPr>
        </p:nvGraphicFramePr>
        <p:xfrm>
          <a:off x="955625" y="4149969"/>
          <a:ext cx="1895148" cy="1669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1716"/>
                <a:gridCol w="631716"/>
                <a:gridCol w="631716"/>
              </a:tblGrid>
              <a:tr h="2980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round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6396"/>
              </p:ext>
            </p:extLst>
          </p:nvPr>
        </p:nvGraphicFramePr>
        <p:xfrm>
          <a:off x="3792156" y="4145739"/>
          <a:ext cx="577258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258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size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40418"/>
              </p:ext>
            </p:extLst>
          </p:nvPr>
        </p:nvGraphicFramePr>
        <p:xfrm>
          <a:off x="5001376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9663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extravasation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79111"/>
              </p:ext>
            </p:extLst>
          </p:nvPr>
        </p:nvGraphicFramePr>
        <p:xfrm>
          <a:off x="6503673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59663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class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Connector 11"/>
          <p:cNvCxnSpPr>
            <a:endCxn id="10" idx="0"/>
          </p:cNvCxnSpPr>
          <p:nvPr/>
        </p:nvCxnSpPr>
        <p:spPr>
          <a:xfrm>
            <a:off x="7131461" y="3622040"/>
            <a:ext cx="2043" cy="52369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07413" y="3622040"/>
            <a:ext cx="0" cy="52369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77855" y="3622040"/>
            <a:ext cx="2043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6" idx="0"/>
          </p:cNvCxnSpPr>
          <p:nvPr/>
        </p:nvCxnSpPr>
        <p:spPr>
          <a:xfrm flipH="1">
            <a:off x="1903199" y="3622040"/>
            <a:ext cx="630804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9484" y="5948871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One-hot encoding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96243" y="595918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Integer encoding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16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6057264"/>
            <a:ext cx="7772400" cy="715916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Arial"/>
                <a:cs typeface="Arial"/>
              </a:rPr>
              <a:t>What are the preprocessing steps?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issue does each step address?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" name="Picture 1" descr="Screen Shot 2018-11-28 at 11.1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31" y="2154650"/>
            <a:ext cx="5417983" cy="393996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74638"/>
            <a:ext cx="3657600" cy="10769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0133" y="1296017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 smtClean="0">
                <a:latin typeface="Arial"/>
                <a:cs typeface="Arial"/>
              </a:rPr>
              <a:t>Nature</a:t>
            </a:r>
            <a:r>
              <a:rPr lang="is-IS" sz="1000" b="1" dirty="0" smtClean="0">
                <a:latin typeface="Arial"/>
                <a:cs typeface="Arial"/>
              </a:rPr>
              <a:t>.</a:t>
            </a:r>
            <a:r>
              <a:rPr lang="is-IS" sz="1000" dirty="0" smtClean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85800" y="1391925"/>
            <a:ext cx="7772400" cy="715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Arial"/>
                <a:cs typeface="Arial"/>
              </a:rPr>
              <a:t>Data preprocessing</a:t>
            </a:r>
            <a:endParaRPr lang="en-US"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734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Arial"/>
                <a:cs typeface="Arial"/>
              </a:rPr>
              <a:t>Know what machine learning (ML) does and why it can be useful in biological research.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 able to read papers that apply (simple) ML to biological problems.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Understand (some of) the language used by computational biologists and be more comfortable to collaborate with them.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 prepared to explore opportunities of applying ML in your own projects.</a:t>
            </a:r>
            <a:endParaRPr lang="en-US" dirty="0"/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After the workshop, you will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99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Training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Choose classifier type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Set </a:t>
            </a:r>
            <a:r>
              <a:rPr lang="en-US" sz="1600" dirty="0" err="1" smtClean="0">
                <a:latin typeface="Arial"/>
                <a:cs typeface="Arial"/>
              </a:rPr>
              <a:t>hyperparameters</a:t>
            </a:r>
            <a:r>
              <a:rPr lang="en-US" sz="1600" dirty="0" smtClean="0">
                <a:latin typeface="Arial"/>
                <a:cs typeface="Arial"/>
              </a:rPr>
              <a:t> (if applicable)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Apply a learning algorithm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Validation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Estimate classifier performance</a:t>
            </a:r>
          </a:p>
          <a:p>
            <a:pPr lvl="1"/>
            <a:r>
              <a:rPr lang="en-US" sz="1600" dirty="0" err="1" smtClean="0">
                <a:latin typeface="Arial"/>
                <a:cs typeface="Arial"/>
              </a:rPr>
              <a:t>Hyperparameter</a:t>
            </a:r>
            <a:r>
              <a:rPr lang="en-US" sz="1600" dirty="0" smtClean="0">
                <a:latin typeface="Arial"/>
                <a:cs typeface="Arial"/>
              </a:rPr>
              <a:t> optimization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Classifier selection</a:t>
            </a:r>
          </a:p>
        </p:txBody>
      </p:sp>
    </p:spTree>
    <p:extLst>
      <p:ext uri="{BB962C8B-B14F-4D97-AF65-F5344CB8AC3E}">
        <p14:creationId xmlns:p14="http://schemas.microsoft.com/office/powerpoint/2010/main" val="921778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Naïve Bayes (if time permits)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Learning algorithms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Optimization of an objective function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 lot of math behind</a:t>
            </a:r>
          </a:p>
        </p:txBody>
      </p:sp>
      <p:pic>
        <p:nvPicPr>
          <p:cNvPr id="8" name="Picture 7" descr="g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3619195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28" y="5882800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Training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329" y="6362395"/>
            <a:ext cx="397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https://blog.paperspace.com/intro-to-optimization-in-deep-learning-gradient-</a:t>
            </a:r>
            <a:r>
              <a:rPr lang="en-US" sz="800" dirty="0" smtClean="0">
                <a:latin typeface="Arial"/>
                <a:cs typeface="Arial"/>
                <a:hlinkClick r:id="rId4"/>
              </a:rPr>
              <a:t>descent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A. </a:t>
            </a:r>
            <a:r>
              <a:rPr lang="en-US" sz="800" dirty="0" err="1">
                <a:latin typeface="Arial"/>
                <a:cs typeface="Arial"/>
              </a:rPr>
              <a:t>Kathuria</a:t>
            </a:r>
            <a:r>
              <a:rPr lang="en-US" sz="800" dirty="0">
                <a:latin typeface="Arial"/>
                <a:cs typeface="Arial"/>
              </a:rPr>
              <a:t>, Intro to optimization in deep learning: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8819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337" y="1338295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Loss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6294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Train/test </a:t>
            </a:r>
            <a:r>
              <a:rPr lang="en-US" sz="2400" i="1" dirty="0">
                <a:latin typeface="Arial"/>
                <a:cs typeface="Arial"/>
              </a:rPr>
              <a:t>s</a:t>
            </a:r>
            <a:r>
              <a:rPr lang="en-US" sz="2400" i="1" dirty="0" smtClean="0">
                <a:latin typeface="Arial"/>
                <a:cs typeface="Arial"/>
              </a:rPr>
              <a:t>plit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53" y="2413000"/>
            <a:ext cx="7315200" cy="1607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adapted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82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hold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2" y="1615016"/>
            <a:ext cx="5747004" cy="4247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0462" y="2420968"/>
            <a:ext cx="3921005" cy="319153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1129170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Hold-out validation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4214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7472" y="964929"/>
            <a:ext cx="7900417" cy="5689969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Validation &amp; </a:t>
            </a:r>
            <a:r>
              <a:rPr lang="en-US" sz="3600" dirty="0" err="1" smtClean="0">
                <a:latin typeface="Arial"/>
                <a:cs typeface="Arial"/>
              </a:rPr>
              <a:t>Overfitting</a:t>
            </a: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 smtClean="0">
                <a:latin typeface="Arial"/>
                <a:cs typeface="Arial"/>
              </a:rPr>
              <a:t>toy_data_6.csv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Hold out </a:t>
            </a:r>
            <a:r>
              <a:rPr lang="en-US" sz="1400" b="1" dirty="0" smtClean="0">
                <a:latin typeface="Arial"/>
                <a:cs typeface="Arial"/>
              </a:rPr>
              <a:t>20%</a:t>
            </a:r>
            <a:r>
              <a:rPr lang="en-US" sz="1400" dirty="0" smtClean="0">
                <a:latin typeface="Arial"/>
                <a:cs typeface="Arial"/>
              </a:rPr>
              <a:t> data for validation.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Train an SVM with the following settings: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 (</a:t>
            </a:r>
            <a:r>
              <a:rPr lang="en-US" sz="1400" dirty="0">
                <a:latin typeface="Arial"/>
                <a:cs typeface="Arial"/>
              </a:rPr>
              <a:t>a</a:t>
            </a:r>
            <a:r>
              <a:rPr lang="en-US" sz="1400" dirty="0" smtClean="0">
                <a:latin typeface="Arial"/>
                <a:cs typeface="Arial"/>
              </a:rPr>
              <a:t>) </a:t>
            </a:r>
            <a:r>
              <a:rPr lang="en-US" sz="1400" b="1" dirty="0" smtClean="0">
                <a:latin typeface="Arial"/>
                <a:cs typeface="Arial"/>
              </a:rPr>
              <a:t>kernel</a:t>
            </a:r>
            <a:r>
              <a:rPr lang="en-US" sz="1400" dirty="0" smtClean="0">
                <a:latin typeface="Arial"/>
                <a:cs typeface="Arial"/>
              </a:rPr>
              <a:t>=‘</a:t>
            </a:r>
            <a:r>
              <a:rPr lang="en-US" sz="1400" dirty="0" err="1" smtClean="0">
                <a:latin typeface="Arial"/>
                <a:cs typeface="Arial"/>
              </a:rPr>
              <a:t>rbf</a:t>
            </a:r>
            <a:r>
              <a:rPr lang="en-US" sz="1400" dirty="0" smtClean="0">
                <a:latin typeface="Arial"/>
                <a:cs typeface="Arial"/>
              </a:rPr>
              <a:t>’, </a:t>
            </a:r>
            <a:r>
              <a:rPr lang="en-US" sz="1400" b="1" dirty="0" smtClean="0">
                <a:latin typeface="Arial"/>
                <a:cs typeface="Arial"/>
              </a:rPr>
              <a:t>gamma</a:t>
            </a:r>
            <a:r>
              <a:rPr lang="en-US" sz="1400" dirty="0" smtClean="0">
                <a:latin typeface="Arial"/>
                <a:cs typeface="Arial"/>
              </a:rPr>
              <a:t>=0.5</a:t>
            </a: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(b)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 smtClean="0">
                <a:latin typeface="Arial"/>
                <a:cs typeface="Arial"/>
              </a:rPr>
              <a:t>gamma</a:t>
            </a:r>
            <a:r>
              <a:rPr lang="en-US" sz="1400" dirty="0" smtClean="0">
                <a:latin typeface="Arial"/>
                <a:cs typeface="Arial"/>
              </a:rPr>
              <a:t>=10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How well do training accuracy agree with validation accuracy? Why?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(Hint: check the decision boundary)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Hold out </a:t>
            </a:r>
            <a:r>
              <a:rPr lang="en-US" sz="1400" b="1" dirty="0" smtClean="0">
                <a:latin typeface="Arial"/>
                <a:cs typeface="Arial"/>
              </a:rPr>
              <a:t>0%</a:t>
            </a:r>
            <a:r>
              <a:rPr lang="en-US" sz="1400" dirty="0" smtClean="0">
                <a:latin typeface="Arial"/>
                <a:cs typeface="Arial"/>
              </a:rPr>
              <a:t> data for validation (i.e. no validation set).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Train an SVM with setting (b) above.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How </a:t>
            </a:r>
            <a:r>
              <a:rPr lang="en-US" sz="1800" dirty="0">
                <a:latin typeface="Arial"/>
                <a:cs typeface="Arial"/>
              </a:rPr>
              <a:t>well do training accuracy agree with </a:t>
            </a:r>
            <a:r>
              <a:rPr lang="en-US" sz="1800" dirty="0" smtClean="0">
                <a:latin typeface="Arial"/>
                <a:cs typeface="Arial"/>
              </a:rPr>
              <a:t>test </a:t>
            </a:r>
            <a:r>
              <a:rPr lang="en-US" sz="1800" dirty="0">
                <a:latin typeface="Arial"/>
                <a:cs typeface="Arial"/>
              </a:rPr>
              <a:t>accuracy</a:t>
            </a:r>
            <a:r>
              <a:rPr lang="en-US" sz="1800" dirty="0" smtClean="0">
                <a:latin typeface="Arial"/>
                <a:cs typeface="Arial"/>
              </a:rPr>
              <a:t>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Why is validation set important?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22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err="1" smtClean="0">
                <a:latin typeface="Arial"/>
                <a:cs typeface="Arial"/>
              </a:rPr>
              <a:t>Underfitting</a:t>
            </a:r>
            <a:r>
              <a:rPr lang="en-US" sz="2400" i="1" dirty="0" smtClean="0">
                <a:latin typeface="Arial"/>
                <a:cs typeface="Arial"/>
              </a:rPr>
              <a:t> and </a:t>
            </a:r>
            <a:r>
              <a:rPr lang="en-US" sz="2400" i="1" dirty="0" err="1" smtClean="0">
                <a:latin typeface="Arial"/>
                <a:cs typeface="Arial"/>
              </a:rPr>
              <a:t>Overfitting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0" y="2157040"/>
            <a:ext cx="7714488" cy="2779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07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7" y="1847153"/>
            <a:ext cx="7420356" cy="4125468"/>
          </a:xfrm>
          <a:prstGeom prst="rect">
            <a:avLst/>
          </a:prstGeom>
        </p:spPr>
      </p:pic>
      <p:sp>
        <p:nvSpPr>
          <p:cNvPr id="5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55811"/>
            <a:ext cx="580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K-fold cross-validation</a:t>
            </a:r>
          </a:p>
          <a:p>
            <a:r>
              <a:rPr lang="en-US" sz="1200" i="1" dirty="0" smtClean="0">
                <a:latin typeface="Arial"/>
                <a:cs typeface="Arial"/>
              </a:rPr>
              <a:t>(</a:t>
            </a:r>
            <a:r>
              <a:rPr lang="en-US" sz="1200" b="1" i="1" dirty="0" smtClean="0">
                <a:latin typeface="Arial"/>
                <a:cs typeface="Arial"/>
              </a:rPr>
              <a:t>fold</a:t>
            </a:r>
            <a:r>
              <a:rPr lang="en-US" sz="1200" i="1" dirty="0" smtClean="0">
                <a:latin typeface="Arial"/>
                <a:cs typeface="Arial"/>
              </a:rPr>
              <a:t>: the number of subsets the training set is divided evenly into)</a:t>
            </a:r>
            <a:endParaRPr lang="en-US" sz="1200" i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8350" y="6357440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5343" y="5803344"/>
            <a:ext cx="79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K = 10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6067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Data splitting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 smtClean="0">
                <a:latin typeface="Arial"/>
                <a:cs typeface="Arial"/>
              </a:rPr>
              <a:t>toy_data_4.csv </a:t>
            </a:r>
            <a:r>
              <a:rPr lang="en-US" sz="1800" dirty="0" smtClean="0">
                <a:latin typeface="Arial"/>
                <a:cs typeface="Arial"/>
              </a:rPr>
              <a:t>and</a:t>
            </a:r>
            <a:r>
              <a:rPr lang="en-US" sz="1800" i="1" dirty="0" smtClean="0">
                <a:latin typeface="Arial"/>
                <a:cs typeface="Arial"/>
              </a:rPr>
              <a:t> toy_data_5.csv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(a) Vary size of validation set in </a:t>
            </a:r>
            <a:r>
              <a:rPr lang="en-US" sz="1400" b="1" dirty="0" smtClean="0">
                <a:latin typeface="Arial"/>
                <a:cs typeface="Arial"/>
              </a:rPr>
              <a:t>hold-out validation</a:t>
            </a:r>
            <a:r>
              <a:rPr lang="en-US" sz="1400" dirty="0" smtClean="0">
                <a:latin typeface="Arial"/>
                <a:cs typeface="Arial"/>
              </a:rPr>
              <a:t>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(b) Vary K in </a:t>
            </a:r>
            <a:r>
              <a:rPr lang="en-US" sz="1400" b="1" dirty="0" smtClean="0">
                <a:latin typeface="Arial"/>
                <a:cs typeface="Arial"/>
              </a:rPr>
              <a:t>K-fold variation</a:t>
            </a:r>
            <a:r>
              <a:rPr lang="en-US" sz="1400" dirty="0" smtClean="0">
                <a:latin typeface="Arial"/>
                <a:cs typeface="Arial"/>
              </a:rPr>
              <a:t>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Train an SVM with default setting.</a:t>
            </a: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When do training accuracy best agrees with validation accuracy?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Performance Metrics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198"/>
            <a:ext cx="3392626" cy="3087592"/>
          </a:xfrm>
          <a:prstGeom prst="rect">
            <a:avLst/>
          </a:prstGeom>
        </p:spPr>
      </p:pic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1977689"/>
            <a:ext cx="3190461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2927907"/>
            <a:ext cx="2047461" cy="457200"/>
          </a:xfrm>
          <a:prstGeom prst="rect">
            <a:avLst/>
          </a:prstGeom>
        </p:spPr>
      </p:pic>
      <p:pic>
        <p:nvPicPr>
          <p:cNvPr id="13" name="Picture 12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3933703"/>
            <a:ext cx="1734378" cy="457200"/>
          </a:xfrm>
          <a:prstGeom prst="rect">
            <a:avLst/>
          </a:prstGeom>
        </p:spPr>
      </p:pic>
      <p:pic>
        <p:nvPicPr>
          <p:cNvPr id="14" name="Picture 13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4953698"/>
            <a:ext cx="231428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7"/>
              </a:rPr>
              <a:t>https</a:t>
            </a:r>
            <a:r>
              <a:rPr lang="en-US" sz="800" dirty="0">
                <a:latin typeface="Arial"/>
                <a:cs typeface="Arial"/>
                <a:hlinkClick r:id="rId7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7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404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We will cover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>
                <a:latin typeface="Arial"/>
                <a:cs typeface="Arial"/>
              </a:rPr>
              <a:t>An introduction to ML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Motivation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Tasks (we will focus on classification)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basics of ML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ML vocabulary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Typical ML workflow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Some simple (but popular) classification models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Neural Networks, Random </a:t>
            </a:r>
            <a:r>
              <a:rPr lang="en-US" sz="1600" dirty="0">
                <a:latin typeface="Arial"/>
                <a:cs typeface="Arial"/>
              </a:rPr>
              <a:t>F</a:t>
            </a:r>
            <a:r>
              <a:rPr lang="en-US" sz="1600" dirty="0" smtClean="0">
                <a:latin typeface="Arial"/>
                <a:cs typeface="Arial"/>
              </a:rPr>
              <a:t>orests, Support </a:t>
            </a:r>
            <a:r>
              <a:rPr lang="en-US" sz="1600" dirty="0">
                <a:latin typeface="Arial"/>
                <a:cs typeface="Arial"/>
              </a:rPr>
              <a:t>V</a:t>
            </a:r>
            <a:r>
              <a:rPr lang="en-US" sz="1600" dirty="0" smtClean="0">
                <a:latin typeface="Arial"/>
                <a:cs typeface="Arial"/>
              </a:rPr>
              <a:t>ector </a:t>
            </a:r>
            <a:r>
              <a:rPr lang="en-US" sz="1600" dirty="0">
                <a:latin typeface="Arial"/>
                <a:cs typeface="Arial"/>
              </a:rPr>
              <a:t>M</a:t>
            </a:r>
            <a:r>
              <a:rPr lang="en-US" sz="1600" dirty="0" smtClean="0">
                <a:latin typeface="Arial"/>
                <a:cs typeface="Arial"/>
              </a:rPr>
              <a:t>achines, </a:t>
            </a:r>
            <a:r>
              <a:rPr lang="en-US" sz="1600" dirty="0">
                <a:latin typeface="Arial"/>
                <a:cs typeface="Arial"/>
              </a:rPr>
              <a:t>N</a:t>
            </a:r>
            <a:r>
              <a:rPr lang="en-US" sz="1600" dirty="0" smtClean="0">
                <a:latin typeface="Arial"/>
                <a:cs typeface="Arial"/>
              </a:rPr>
              <a:t>aïve </a:t>
            </a:r>
            <a:r>
              <a:rPr lang="en-US" sz="1600" dirty="0">
                <a:latin typeface="Arial"/>
                <a:cs typeface="Arial"/>
              </a:rPr>
              <a:t>B</a:t>
            </a:r>
            <a:r>
              <a:rPr lang="en-US" sz="1600" dirty="0" smtClean="0">
                <a:latin typeface="Arial"/>
                <a:cs typeface="Arial"/>
              </a:rPr>
              <a:t>ayes </a:t>
            </a:r>
            <a:r>
              <a:rPr lang="mr-IN" sz="1600" dirty="0" smtClean="0">
                <a:latin typeface="Arial"/>
                <a:cs typeface="Arial"/>
              </a:rPr>
              <a:t>…</a:t>
            </a:r>
            <a:endParaRPr lang="en-US" sz="1600" dirty="0" smtClean="0">
              <a:latin typeface="Arial"/>
              <a:cs typeface="Arial"/>
            </a:endParaRP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Evaluation of classifier performance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Metrics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Plots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Hands-on practice with toy and real datasets</a:t>
            </a:r>
          </a:p>
          <a:p>
            <a:pPr lvl="1"/>
            <a:endParaRPr lang="en-US" sz="16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40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Plots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08" y="4943803"/>
            <a:ext cx="2047461" cy="457200"/>
          </a:xfrm>
          <a:prstGeom prst="rect">
            <a:avLst/>
          </a:prstGeom>
        </p:spPr>
      </p:pic>
      <p:pic>
        <p:nvPicPr>
          <p:cNvPr id="8" name="Picture 7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4" y="5587791"/>
            <a:ext cx="1734378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0071" y="1129170"/>
            <a:ext cx="270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Precision-recall curve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971" y="112917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Receiver </a:t>
            </a:r>
            <a:r>
              <a:rPr lang="en-US" sz="1600" dirty="0">
                <a:latin typeface="Arial"/>
                <a:cs typeface="Arial"/>
              </a:rPr>
              <a:t>o</a:t>
            </a:r>
            <a:r>
              <a:rPr lang="en-US" sz="1600" dirty="0" smtClean="0">
                <a:latin typeface="Arial"/>
                <a:cs typeface="Arial"/>
              </a:rPr>
              <a:t>perating </a:t>
            </a:r>
            <a:r>
              <a:rPr lang="en-US" sz="1600" dirty="0">
                <a:latin typeface="Arial"/>
                <a:cs typeface="Arial"/>
              </a:rPr>
              <a:t>c</a:t>
            </a:r>
            <a:r>
              <a:rPr lang="en-US" sz="1600" dirty="0" smtClean="0">
                <a:latin typeface="Arial"/>
                <a:cs typeface="Arial"/>
              </a:rPr>
              <a:t>haracteristic (ROC) curve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28" y="4943803"/>
            <a:ext cx="1661532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3" y="5587791"/>
            <a:ext cx="1667107" cy="457200"/>
          </a:xfrm>
          <a:prstGeom prst="rect">
            <a:avLst/>
          </a:prstGeom>
        </p:spPr>
      </p:pic>
      <p:pic>
        <p:nvPicPr>
          <p:cNvPr id="2" name="Picture 1" descr="ro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" y="1832839"/>
            <a:ext cx="3657600" cy="2613915"/>
          </a:xfrm>
          <a:prstGeom prst="rect">
            <a:avLst/>
          </a:prstGeom>
        </p:spPr>
      </p:pic>
      <p:pic>
        <p:nvPicPr>
          <p:cNvPr id="3" name="Picture 2" descr="pr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71" y="1832839"/>
            <a:ext cx="3657600" cy="26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811389"/>
            <a:ext cx="7772400" cy="5930664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Performance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Compute accuracy, precision, recall and F1.</a:t>
            </a: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on toy_data_2.csv and toy_data_9.csv.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Train a logistic regression classifier with default setting.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What accuracy do you achieve? How about precision and recall?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How good is your classifier?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Think about when accuracy is not a good measure of performance, and why precision and recall are helpful.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197582"/>
              </p:ext>
            </p:extLst>
          </p:nvPr>
        </p:nvGraphicFramePr>
        <p:xfrm>
          <a:off x="3112850" y="1689592"/>
          <a:ext cx="2913630" cy="23469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71210"/>
                <a:gridCol w="971210"/>
                <a:gridCol w="971210"/>
              </a:tblGrid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latin typeface="Arial"/>
                          <a:cs typeface="Arial"/>
                        </a:rPr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True class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Predicted class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-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-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-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-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-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-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10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-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999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Why do we only evaluate on the test set one time?</a:t>
            </a:r>
          </a:p>
        </p:txBody>
      </p:sp>
    </p:spTree>
    <p:extLst>
      <p:ext uri="{BB962C8B-B14F-4D97-AF65-F5344CB8AC3E}">
        <p14:creationId xmlns:p14="http://schemas.microsoft.com/office/powerpoint/2010/main" val="46403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Trained models can make predictions on new unlabeled samples</a:t>
            </a:r>
          </a:p>
        </p:txBody>
      </p:sp>
    </p:spTree>
    <p:extLst>
      <p:ext uri="{BB962C8B-B14F-4D97-AF65-F5344CB8AC3E}">
        <p14:creationId xmlns:p14="http://schemas.microsoft.com/office/powerpoint/2010/main" val="3797431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3425" y="1588746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425" y="2181614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9869" y="1970001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62746" y="118444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4122" y="1011609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70378" y="9558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7066" y="3100091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1027578" y="1184440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62746" y="1616598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smtClean="0">
                <a:latin typeface="Times New Roman"/>
                <a:cs typeface="Times New Roman"/>
              </a:rPr>
              <a:t>1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62746" y="201054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smtClean="0">
                <a:latin typeface="Times New Roman"/>
                <a:cs typeface="Times New Roman"/>
              </a:rPr>
              <a:t>2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62746" y="2418563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err="1" smtClean="0">
                <a:latin typeface="Times New Roman"/>
                <a:cs typeface="Times New Roman"/>
              </a:rPr>
              <a:t>n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00184" y="1994798"/>
            <a:ext cx="208138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Binary setting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00184" y="4751069"/>
            <a:ext cx="2081388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Multi-class setting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(e.g. 3 classes)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3048603" y="2168824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936954" y="1988907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3216450" y="1979409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logistic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3846235" y="2164075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570378" y="156491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70378" y="21688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70378" y="307617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 rot="5400000">
            <a:off x="756996" y="2616895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4322736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591403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1034634" y="1758023"/>
            <a:ext cx="1556769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1027578" y="2168824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1027578" y="2168824"/>
            <a:ext cx="1563825" cy="11359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30969" y="443260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30969" y="5025469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656245" y="481385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41666" y="3855464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567922" y="379969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4610" y="5943946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79" name="Straight Connector 78"/>
          <p:cNvCxnSpPr>
            <a:stCxn id="77" idx="6"/>
            <a:endCxn id="93" idx="2"/>
          </p:cNvCxnSpPr>
          <p:nvPr/>
        </p:nvCxnSpPr>
        <p:spPr>
          <a:xfrm>
            <a:off x="1025122" y="4028295"/>
            <a:ext cx="1566281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93" idx="6"/>
            <a:endCxn id="84" idx="2"/>
          </p:cNvCxnSpPr>
          <p:nvPr/>
        </p:nvCxnSpPr>
        <p:spPr>
          <a:xfrm>
            <a:off x="3048603" y="5012679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 rot="5400000">
            <a:off x="2674388" y="4838738"/>
            <a:ext cx="198072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n>
                <a:solidFill>
                  <a:schemeClr val="tx1"/>
                </a:solidFill>
              </a:ln>
              <a:noFill/>
              <a:latin typeface="Times New Roman"/>
              <a:cs typeface="Times New Roman"/>
            </a:endParaRPr>
          </a:p>
        </p:txBody>
      </p:sp>
      <p:sp>
        <p:nvSpPr>
          <p:cNvPr id="85" name="TextBox 84"/>
          <p:cNvSpPr txBox="1"/>
          <p:nvPr/>
        </p:nvSpPr>
        <p:spPr>
          <a:xfrm rot="5400000">
            <a:off x="3162710" y="4823264"/>
            <a:ext cx="99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86" name="Straight Connector 85"/>
          <p:cNvCxnSpPr>
            <a:stCxn id="85" idx="0"/>
            <a:endCxn id="92" idx="2"/>
          </p:cNvCxnSpPr>
          <p:nvPr/>
        </p:nvCxnSpPr>
        <p:spPr>
          <a:xfrm>
            <a:off x="3843779" y="5007931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7922" y="440877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67922" y="501267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567922" y="59200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1" name="TextBox 90"/>
          <p:cNvSpPr txBox="1"/>
          <p:nvPr/>
        </p:nvSpPr>
        <p:spPr>
          <a:xfrm rot="5400000">
            <a:off x="754540" y="5460750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i="1" dirty="0" smtClean="0">
                <a:latin typeface="Times New Roman"/>
                <a:cs typeface="Times New Roman"/>
              </a:rPr>
              <a:t>…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4320280" y="478407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2591403" y="478407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94" name="Straight Connector 93"/>
          <p:cNvCxnSpPr>
            <a:stCxn id="72" idx="3"/>
            <a:endCxn id="93" idx="2"/>
          </p:cNvCxnSpPr>
          <p:nvPr/>
        </p:nvCxnSpPr>
        <p:spPr>
          <a:xfrm>
            <a:off x="1032178" y="4601878"/>
            <a:ext cx="1559225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" idx="6"/>
            <a:endCxn id="93" idx="2"/>
          </p:cNvCxnSpPr>
          <p:nvPr/>
        </p:nvCxnSpPr>
        <p:spPr>
          <a:xfrm flipV="1">
            <a:off x="1025122" y="5012679"/>
            <a:ext cx="1566281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6"/>
          </p:cNvCxnSpPr>
          <p:nvPr/>
        </p:nvCxnSpPr>
        <p:spPr>
          <a:xfrm flipV="1">
            <a:off x="1025122" y="5025469"/>
            <a:ext cx="1538426" cy="112315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2588947" y="410747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591403" y="54628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105" name="Straight Connector 104"/>
          <p:cNvCxnSpPr>
            <a:stCxn id="102" idx="6"/>
          </p:cNvCxnSpPr>
          <p:nvPr/>
        </p:nvCxnSpPr>
        <p:spPr>
          <a:xfrm>
            <a:off x="3048603" y="5691426"/>
            <a:ext cx="425843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051059" y="4329870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847121" y="5691426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843779" y="4322560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4323622" y="54569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320280" y="410127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658701" y="5489253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660845" y="4139425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17" name="Straight Connector 116"/>
          <p:cNvCxnSpPr>
            <a:stCxn id="77" idx="6"/>
            <a:endCxn id="101" idx="2"/>
          </p:cNvCxnSpPr>
          <p:nvPr/>
        </p:nvCxnSpPr>
        <p:spPr>
          <a:xfrm>
            <a:off x="1025122" y="4028295"/>
            <a:ext cx="1563825" cy="3077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77" idx="6"/>
            <a:endCxn id="102" idx="2"/>
          </p:cNvCxnSpPr>
          <p:nvPr/>
        </p:nvCxnSpPr>
        <p:spPr>
          <a:xfrm>
            <a:off x="1025122" y="4028295"/>
            <a:ext cx="1566281" cy="16631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72" idx="3"/>
            <a:endCxn id="101" idx="2"/>
          </p:cNvCxnSpPr>
          <p:nvPr/>
        </p:nvCxnSpPr>
        <p:spPr>
          <a:xfrm flipV="1">
            <a:off x="1032178" y="4336072"/>
            <a:ext cx="1556769" cy="26580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72" idx="3"/>
            <a:endCxn id="102" idx="2"/>
          </p:cNvCxnSpPr>
          <p:nvPr/>
        </p:nvCxnSpPr>
        <p:spPr>
          <a:xfrm>
            <a:off x="1032178" y="4601878"/>
            <a:ext cx="1559225" cy="10895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89" idx="6"/>
            <a:endCxn id="101" idx="2"/>
          </p:cNvCxnSpPr>
          <p:nvPr/>
        </p:nvCxnSpPr>
        <p:spPr>
          <a:xfrm flipV="1">
            <a:off x="1025122" y="4336072"/>
            <a:ext cx="1563825" cy="9052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89" idx="6"/>
            <a:endCxn id="102" idx="2"/>
          </p:cNvCxnSpPr>
          <p:nvPr/>
        </p:nvCxnSpPr>
        <p:spPr>
          <a:xfrm>
            <a:off x="1025122" y="5241279"/>
            <a:ext cx="1566281" cy="4501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90" idx="6"/>
            <a:endCxn id="102" idx="2"/>
          </p:cNvCxnSpPr>
          <p:nvPr/>
        </p:nvCxnSpPr>
        <p:spPr>
          <a:xfrm flipV="1">
            <a:off x="1025122" y="5691426"/>
            <a:ext cx="1566281" cy="4572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90" idx="6"/>
            <a:endCxn id="101" idx="2"/>
          </p:cNvCxnSpPr>
          <p:nvPr/>
        </p:nvCxnSpPr>
        <p:spPr>
          <a:xfrm flipV="1">
            <a:off x="1025122" y="4336072"/>
            <a:ext cx="1563825" cy="18125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4665306" y="168273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908278" y="2028405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5156118" y="202840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0.86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1" name="Rounded Rectangle 150"/>
          <p:cNvSpPr/>
          <p:nvPr/>
        </p:nvSpPr>
        <p:spPr>
          <a:xfrm rot="5400000">
            <a:off x="4408201" y="4534382"/>
            <a:ext cx="1980720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914286" y="4190942"/>
            <a:ext cx="6651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4914287" y="5558363"/>
            <a:ext cx="2206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4914287" y="4893851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156119" y="4186498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0.76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5156119" y="4882593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0.05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156119" y="556678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0.19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Regression: </a:t>
            </a:r>
            <a:r>
              <a:rPr lang="en-US" sz="1800" dirty="0" smtClean="0">
                <a:latin typeface="Arial"/>
                <a:cs typeface="Arial"/>
              </a:rPr>
              <a:t>Representations and Inference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62" name="Picture 161" descr="logistic_regression_multiclass_eq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51" y="6107226"/>
            <a:ext cx="2032319" cy="643848"/>
          </a:xfrm>
          <a:prstGeom prst="rect">
            <a:avLst/>
          </a:prstGeom>
        </p:spPr>
      </p:pic>
      <p:pic>
        <p:nvPicPr>
          <p:cNvPr id="164" name="Picture 163" descr="logistic_regression_binary_eq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99" y="2948808"/>
            <a:ext cx="1890871" cy="669172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676513"/>
              </p:ext>
            </p:extLst>
          </p:nvPr>
        </p:nvGraphicFramePr>
        <p:xfrm>
          <a:off x="4570589" y="2998648"/>
          <a:ext cx="955667" cy="60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Equation" r:id="rId5" imgW="558800" imgH="355600" progId="Equation.3">
                  <p:embed/>
                </p:oleObj>
              </mc:Choice>
              <mc:Fallback>
                <p:oleObj name="Equation" r:id="rId5" imgW="5588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0589" y="2998648"/>
                        <a:ext cx="955667" cy="6081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113030"/>
              </p:ext>
            </p:extLst>
          </p:nvPr>
        </p:nvGraphicFramePr>
        <p:xfrm>
          <a:off x="4570589" y="5990170"/>
          <a:ext cx="1128713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Equation" r:id="rId7" imgW="660400" imgH="482600" progId="Equation.3">
                  <p:embed/>
                </p:oleObj>
              </mc:Choice>
              <mc:Fallback>
                <p:oleObj name="Equation" r:id="rId7" imgW="6604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0589" y="5990170"/>
                        <a:ext cx="1128713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949851"/>
              </p:ext>
            </p:extLst>
          </p:nvPr>
        </p:nvGraphicFramePr>
        <p:xfrm>
          <a:off x="4452422" y="2044305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Equation" r:id="rId9" imgW="127000" imgH="190500" progId="Equation.3">
                  <p:embed/>
                </p:oleObj>
              </mc:Choice>
              <mc:Fallback>
                <p:oleObj name="Equation" r:id="rId9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52422" y="2044305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287896"/>
              </p:ext>
            </p:extLst>
          </p:nvPr>
        </p:nvGraphicFramePr>
        <p:xfrm>
          <a:off x="4435475" y="4184650"/>
          <a:ext cx="2190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Equation" r:id="rId11" imgW="152400" imgH="215900" progId="Equation.3">
                  <p:embed/>
                </p:oleObj>
              </mc:Choice>
              <mc:Fallback>
                <p:oleObj name="Equation" r:id="rId11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35475" y="4184650"/>
                        <a:ext cx="219075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8469968"/>
              </p:ext>
            </p:extLst>
          </p:nvPr>
        </p:nvGraphicFramePr>
        <p:xfrm>
          <a:off x="4429125" y="4841875"/>
          <a:ext cx="23812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Equation" r:id="rId13" imgW="165100" imgH="215900" progId="Equation.3">
                  <p:embed/>
                </p:oleObj>
              </mc:Choice>
              <mc:Fallback>
                <p:oleObj name="Equation" r:id="rId13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29125" y="4841875"/>
                        <a:ext cx="238125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6746850"/>
              </p:ext>
            </p:extLst>
          </p:nvPr>
        </p:nvGraphicFramePr>
        <p:xfrm>
          <a:off x="4443413" y="5516563"/>
          <a:ext cx="220662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15" imgW="152400" imgH="215900" progId="Equation.3">
                  <p:embed/>
                </p:oleObj>
              </mc:Choice>
              <mc:Fallback>
                <p:oleObj name="Equation" r:id="rId15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43413" y="5516563"/>
                        <a:ext cx="220662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484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8" grpId="0"/>
      <p:bldP spid="19" grpId="0"/>
      <p:bldP spid="20" grpId="0" animBg="1"/>
      <p:bldP spid="23" grpId="0"/>
      <p:bldP spid="25" grpId="0"/>
      <p:bldP spid="26" grpId="0"/>
      <p:bldP spid="28" grpId="0"/>
      <p:bldP spid="30" grpId="0" animBg="1"/>
      <p:bldP spid="31" grpId="0" animBg="1"/>
      <p:bldP spid="43" grpId="0" animBg="1"/>
      <p:bldP spid="44" grpId="0"/>
      <p:bldP spid="48" grpId="0" animBg="1"/>
      <p:bldP spid="49" grpId="0" animBg="1"/>
      <p:bldP spid="50" grpId="0" animBg="1"/>
      <p:bldP spid="51" grpId="0"/>
      <p:bldP spid="52" grpId="0" animBg="1"/>
      <p:bldP spid="53" grpId="0" animBg="1"/>
      <p:bldP spid="72" grpId="0"/>
      <p:bldP spid="73" grpId="0"/>
      <p:bldP spid="74" grpId="0"/>
      <p:bldP spid="76" grpId="0"/>
      <p:bldP spid="77" grpId="0" animBg="1"/>
      <p:bldP spid="78" grpId="0"/>
      <p:bldP spid="84" grpId="0" animBg="1"/>
      <p:bldP spid="85" grpId="0"/>
      <p:bldP spid="88" grpId="0" animBg="1"/>
      <p:bldP spid="89" grpId="0" animBg="1"/>
      <p:bldP spid="90" grpId="0" animBg="1"/>
      <p:bldP spid="91" grpId="0"/>
      <p:bldP spid="92" grpId="0" animBg="1"/>
      <p:bldP spid="93" grpId="0" animBg="1"/>
      <p:bldP spid="101" grpId="0" animBg="1"/>
      <p:bldP spid="102" grpId="0" animBg="1"/>
      <p:bldP spid="112" grpId="0" animBg="1"/>
      <p:bldP spid="114" grpId="0" animBg="1"/>
      <p:bldP spid="115" grpId="0"/>
      <p:bldP spid="116" grpId="0"/>
      <p:bldP spid="148" grpId="0" animBg="1"/>
      <p:bldP spid="149" grpId="0" animBg="1"/>
      <p:bldP spid="150" grpId="0"/>
      <p:bldP spid="151" grpId="0" animBg="1"/>
      <p:bldP spid="152" grpId="0" animBg="1"/>
      <p:bldP spid="153" grpId="0" animBg="1"/>
      <p:bldP spid="154" grpId="0" animBg="1"/>
      <p:bldP spid="155" grpId="0"/>
      <p:bldP spid="156" grpId="0"/>
      <p:bldP spid="15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09683" y="2941784"/>
            <a:ext cx="46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0.4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9683" y="3553333"/>
            <a:ext cx="487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0.2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9173" y="3295187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02050" y="2509626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-2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3426" y="2336795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709682" y="22810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02815" y="4152966"/>
            <a:ext cx="49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0.9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2166882" y="2509626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02050" y="294178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1</a:t>
            </a:r>
            <a:r>
              <a:rPr lang="en-US" sz="1400" i="1" dirty="0" smtClean="0">
                <a:latin typeface="Times New Roman"/>
                <a:cs typeface="Times New Roman"/>
              </a:rPr>
              <a:t>.5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02050" y="333573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-0.5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2050" y="3743749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4187907" y="3494010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4076258" y="3314093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4355754" y="3304595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logistic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4985539" y="3489261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709682" y="289010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709682" y="34940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709682" y="409523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462040" y="32654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730707" y="32654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2173939" y="3111061"/>
            <a:ext cx="1556768" cy="3829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2166882" y="3494010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2166882" y="3494010"/>
            <a:ext cx="1563825" cy="8298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5804610" y="3007925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047582" y="3353591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6295422" y="335359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0.95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Regression: </a:t>
            </a:r>
            <a:r>
              <a:rPr lang="en-US" sz="1800" dirty="0" smtClean="0">
                <a:latin typeface="Arial"/>
                <a:cs typeface="Arial"/>
              </a:rPr>
              <a:t>Example of </a:t>
            </a:r>
            <a:r>
              <a:rPr lang="en-US" sz="1800" dirty="0" smtClean="0">
                <a:latin typeface="Arial"/>
                <a:cs typeface="Arial"/>
              </a:rPr>
              <a:t>Inference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75899"/>
              </p:ext>
            </p:extLst>
          </p:nvPr>
        </p:nvGraphicFramePr>
        <p:xfrm>
          <a:off x="3130632" y="5654018"/>
          <a:ext cx="2029576" cy="54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3" imgW="1333500" imgH="355600" progId="Equation.3">
                  <p:embed/>
                </p:oleObj>
              </mc:Choice>
              <mc:Fallback>
                <p:oleObj name="Equation" r:id="rId3" imgW="13335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0632" y="5654018"/>
                        <a:ext cx="2029576" cy="541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812520"/>
              </p:ext>
            </p:extLst>
          </p:nvPr>
        </p:nvGraphicFramePr>
        <p:xfrm>
          <a:off x="5591726" y="3369491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Equation" r:id="rId5" imgW="127000" imgH="190500" progId="Equation.3">
                  <p:embed/>
                </p:oleObj>
              </mc:Choice>
              <mc:Fallback>
                <p:oleObj name="Equation" r:id="rId5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1726" y="3369491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943583"/>
              </p:ext>
            </p:extLst>
          </p:nvPr>
        </p:nvGraphicFramePr>
        <p:xfrm>
          <a:off x="3130632" y="4727646"/>
          <a:ext cx="2788608" cy="90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7" imgW="1803400" imgH="584200" progId="Equation.3">
                  <p:embed/>
                </p:oleObj>
              </mc:Choice>
              <mc:Fallback>
                <p:oleObj name="Equation" r:id="rId7" imgW="18034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0632" y="4727646"/>
                        <a:ext cx="2788608" cy="90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7268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8" grpId="0"/>
      <p:bldP spid="19" grpId="0"/>
      <p:bldP spid="20" grpId="0" animBg="1"/>
      <p:bldP spid="23" grpId="0"/>
      <p:bldP spid="25" grpId="0"/>
      <p:bldP spid="26" grpId="0"/>
      <p:bldP spid="28" grpId="0"/>
      <p:bldP spid="43" grpId="0" animBg="1"/>
      <p:bldP spid="44" grpId="0"/>
      <p:bldP spid="48" grpId="0" animBg="1"/>
      <p:bldP spid="49" grpId="0" animBg="1"/>
      <p:bldP spid="50" grpId="0" animBg="1"/>
      <p:bldP spid="52" grpId="0" animBg="1"/>
      <p:bldP spid="53" grpId="0" animBg="1"/>
      <p:bldP spid="148" grpId="0" animBg="1"/>
      <p:bldP spid="149" grpId="0" animBg="1"/>
      <p:bldP spid="15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Linearly Separable vs. Not Linearly Separable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8578"/>
            <a:ext cx="8229600" cy="2329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325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33409"/>
            <a:ext cx="7772400" cy="564639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Arial"/>
                <a:cs typeface="Arial"/>
              </a:rPr>
              <a:t>Logistic Regression</a:t>
            </a:r>
            <a:br>
              <a:rPr lang="en-US" sz="4000" dirty="0" smtClean="0">
                <a:latin typeface="Arial"/>
                <a:cs typeface="Arial"/>
              </a:rPr>
            </a:br>
            <a:r>
              <a:rPr lang="en-US" sz="4000" dirty="0" smtClean="0">
                <a:latin typeface="Arial"/>
                <a:cs typeface="Arial"/>
              </a:rPr>
              <a:t>&amp;</a:t>
            </a:r>
            <a:br>
              <a:rPr lang="en-US" sz="4000" dirty="0" smtClean="0">
                <a:latin typeface="Arial"/>
                <a:cs typeface="Arial"/>
              </a:rPr>
            </a:br>
            <a:r>
              <a:rPr lang="en-US" sz="4000" dirty="0" smtClean="0">
                <a:latin typeface="Arial"/>
                <a:cs typeface="Arial"/>
              </a:rPr>
              <a:t>Linear </a:t>
            </a:r>
            <a:r>
              <a:rPr lang="en-US" sz="4000" dirty="0" err="1" smtClean="0">
                <a:latin typeface="Arial"/>
                <a:cs typeface="Arial"/>
              </a:rPr>
              <a:t>separability</a:t>
            </a:r>
            <a:r>
              <a:rPr lang="en-US" sz="4000" dirty="0" smtClean="0">
                <a:latin typeface="Arial"/>
                <a:cs typeface="Arial"/>
              </a:rPr>
              <a:t/>
            </a:r>
            <a:br>
              <a:rPr lang="en-US" sz="4000" dirty="0" smtClean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/>
            </a:r>
            <a:br>
              <a:rPr lang="en-US" sz="4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Experiment on </a:t>
            </a:r>
            <a:r>
              <a:rPr lang="en-US" sz="2000" i="1" dirty="0">
                <a:latin typeface="Arial"/>
                <a:cs typeface="Arial"/>
              </a:rPr>
              <a:t>toy_data_3.csv </a:t>
            </a:r>
            <a:r>
              <a:rPr lang="en-US" sz="2000" dirty="0">
                <a:latin typeface="Arial"/>
                <a:cs typeface="Arial"/>
              </a:rPr>
              <a:t>and</a:t>
            </a:r>
            <a:r>
              <a:rPr lang="en-US" sz="2000" i="1" dirty="0">
                <a:latin typeface="Arial"/>
                <a:cs typeface="Arial"/>
              </a:rPr>
              <a:t> toy_data_8.csv</a:t>
            </a:r>
            <a:r>
              <a:rPr lang="en-US" sz="2000" dirty="0" smtClean="0">
                <a:latin typeface="Arial"/>
                <a:cs typeface="Arial"/>
              </a:rPr>
              <a:t>.</a:t>
            </a:r>
            <a:br>
              <a:rPr lang="en-US" sz="2000" dirty="0" smtClean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/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 smtClean="0">
                <a:latin typeface="Arial"/>
                <a:cs typeface="Arial"/>
              </a:rPr>
              <a:t>Logistic regression is a linear classifier. Why?</a:t>
            </a:r>
            <a:br>
              <a:rPr lang="en-US" sz="2000" dirty="0" smtClean="0">
                <a:latin typeface="Arial"/>
                <a:cs typeface="Arial"/>
              </a:rPr>
            </a:br>
            <a:r>
              <a:rPr lang="en-US" sz="1600" dirty="0" smtClean="0">
                <a:latin typeface="Arial"/>
                <a:cs typeface="Arial"/>
              </a:rPr>
              <a:t>(Hint: logistic function)</a:t>
            </a:r>
            <a:br>
              <a:rPr lang="en-US" sz="1600" dirty="0" smtClean="0">
                <a:latin typeface="Arial"/>
                <a:cs typeface="Arial"/>
              </a:rPr>
            </a:br>
            <a:r>
              <a:rPr lang="en-US" sz="1600" dirty="0" smtClean="0">
                <a:latin typeface="Arial"/>
                <a:cs typeface="Arial"/>
              </a:rPr>
              <a:t/>
            </a:r>
            <a:br>
              <a:rPr lang="en-US" sz="1600" dirty="0" smtClean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/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84" y="4785416"/>
            <a:ext cx="2318333" cy="1738750"/>
          </a:xfrm>
          <a:prstGeom prst="rect">
            <a:avLst/>
          </a:prstGeom>
        </p:spPr>
      </p:pic>
      <p:pic>
        <p:nvPicPr>
          <p:cNvPr id="6" name="Picture 5" descr="logistics_regression_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17" y="4984834"/>
            <a:ext cx="859055" cy="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3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Regularization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3" y="2113570"/>
            <a:ext cx="3657600" cy="2861175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93" y="2113570"/>
            <a:ext cx="3657600" cy="2886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585063"/>
            <a:ext cx="300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L2 regularization (Ridge):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67392" y="1585063"/>
            <a:ext cx="2741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L1 regularization (Lasso):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4"/>
              </a:rPr>
              <a:t>https</a:t>
            </a:r>
            <a:r>
              <a:rPr lang="en-US" sz="800" dirty="0">
                <a:latin typeface="Arial"/>
                <a:cs typeface="Arial"/>
                <a:hlinkClick r:id="rId4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4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7049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Regularization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 smtClean="0">
                <a:latin typeface="Arial"/>
                <a:cs typeface="Arial"/>
              </a:rPr>
              <a:t>toy_data_1</a:t>
            </a:r>
            <a:r>
              <a:rPr lang="en-US" sz="1800" i="1" dirty="0">
                <a:latin typeface="Arial"/>
                <a:cs typeface="Arial"/>
              </a:rPr>
              <a:t>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First, set </a:t>
            </a:r>
            <a:r>
              <a:rPr lang="en-US" sz="1400" b="1" dirty="0" smtClean="0">
                <a:latin typeface="Arial"/>
                <a:cs typeface="Arial"/>
              </a:rPr>
              <a:t>penalty</a:t>
            </a:r>
            <a:r>
              <a:rPr lang="en-US" sz="1400" dirty="0" smtClean="0">
                <a:latin typeface="Arial"/>
                <a:cs typeface="Arial"/>
              </a:rPr>
              <a:t> to ‘L1’.</a:t>
            </a: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Experiment with </a:t>
            </a:r>
            <a:r>
              <a:rPr lang="en-US" sz="1400" b="1" dirty="0" smtClean="0">
                <a:latin typeface="Arial"/>
                <a:cs typeface="Arial"/>
              </a:rPr>
              <a:t>C</a:t>
            </a:r>
            <a:r>
              <a:rPr lang="en-US" sz="1400" dirty="0" smtClean="0">
                <a:latin typeface="Arial"/>
                <a:cs typeface="Arial"/>
              </a:rPr>
              <a:t> = 0.08, 0.1, 0.2, 0.5, 1.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Next, set </a:t>
            </a:r>
            <a:r>
              <a:rPr lang="en-US" sz="1400" b="1" dirty="0" smtClean="0">
                <a:latin typeface="Arial"/>
                <a:cs typeface="Arial"/>
              </a:rPr>
              <a:t>penalty</a:t>
            </a:r>
            <a:r>
              <a:rPr lang="en-US" sz="1400" dirty="0" smtClean="0">
                <a:latin typeface="Arial"/>
                <a:cs typeface="Arial"/>
              </a:rPr>
              <a:t> to ‘L2’.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Experiment with the same set of </a:t>
            </a:r>
            <a:r>
              <a:rPr lang="en-US" sz="1400" b="1" dirty="0" smtClean="0">
                <a:latin typeface="Arial"/>
                <a:cs typeface="Arial"/>
              </a:rPr>
              <a:t>C</a:t>
            </a:r>
            <a:r>
              <a:rPr lang="en-US" sz="1400" dirty="0" smtClean="0">
                <a:latin typeface="Arial"/>
                <a:cs typeface="Arial"/>
              </a:rPr>
              <a:t>. Think about the difference.</a:t>
            </a: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  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the decision boundary and explain what you observe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(Note: </a:t>
            </a:r>
            <a:r>
              <a:rPr lang="en-US" sz="1400" b="1" dirty="0" smtClean="0">
                <a:latin typeface="Arial"/>
                <a:cs typeface="Arial"/>
              </a:rPr>
              <a:t>C</a:t>
            </a:r>
            <a:r>
              <a:rPr lang="en-US" sz="1400" dirty="0" smtClean="0">
                <a:latin typeface="Arial"/>
                <a:cs typeface="Arial"/>
              </a:rPr>
              <a:t> is the </a:t>
            </a:r>
            <a:r>
              <a:rPr lang="en-US" sz="1400" i="1" dirty="0" smtClean="0">
                <a:latin typeface="Arial"/>
                <a:cs typeface="Arial"/>
              </a:rPr>
              <a:t>inverse</a:t>
            </a:r>
            <a:r>
              <a:rPr lang="en-US" sz="1400" dirty="0" smtClean="0">
                <a:latin typeface="Arial"/>
                <a:cs typeface="Arial"/>
              </a:rPr>
              <a:t> of regularization strength)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00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We will NOT cover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sz="2000" dirty="0" smtClean="0">
                <a:latin typeface="Arial"/>
                <a:cs typeface="Arial"/>
              </a:rPr>
              <a:t>Coding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will click on buttons in a user-friendly software. 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Math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Math only appears when it is absolutely needed.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will focus on intuition, not calculation.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Feature engineering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primarily study the “core” of ML.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However, engineering tricks are critical to the success of ML in practice.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Highly domain specific, a lot of folk wisdom, no universal guideline, coding required.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state-of-the-art models at the frontier of ML/bioinformatics research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Too much math and coding involved, not appropriate for beginners</a:t>
            </a:r>
          </a:p>
        </p:txBody>
      </p:sp>
    </p:spTree>
    <p:extLst>
      <p:ext uri="{BB962C8B-B14F-4D97-AF65-F5344CB8AC3E}">
        <p14:creationId xmlns:p14="http://schemas.microsoft.com/office/powerpoint/2010/main" val="92068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</a:t>
            </a:r>
            <a:r>
              <a:rPr lang="en-US" sz="2400" i="1" smtClean="0">
                <a:latin typeface="Arial"/>
                <a:cs typeface="Arial"/>
              </a:rPr>
              <a:t>: </a:t>
            </a:r>
            <a:r>
              <a:rPr lang="en-US" sz="1800" smtClean="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15332" y="2605059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15332" y="3197927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13841" y="331089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26029" y="2027922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2285" y="19721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18973" y="4116404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>
            <a:stCxn id="105" idx="6"/>
            <a:endCxn id="118" idx="2"/>
          </p:cNvCxnSpPr>
          <p:nvPr/>
        </p:nvCxnSpPr>
        <p:spPr>
          <a:xfrm>
            <a:off x="1109485" y="2200753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8" idx="6"/>
            <a:endCxn id="109" idx="2"/>
          </p:cNvCxnSpPr>
          <p:nvPr/>
        </p:nvCxnSpPr>
        <p:spPr>
          <a:xfrm flipV="1">
            <a:off x="2306199" y="3508633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 rot="5400000">
            <a:off x="1747010" y="3211900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0" name="TextBox 109"/>
          <p:cNvSpPr txBox="1"/>
          <p:nvPr/>
        </p:nvSpPr>
        <p:spPr>
          <a:xfrm rot="5400000">
            <a:off x="1740878" y="3237038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ctivation function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(linear, </a:t>
            </a:r>
            <a:r>
              <a:rPr lang="en-US" sz="1200" dirty="0" err="1" smtClean="0">
                <a:latin typeface="Arial"/>
                <a:cs typeface="Arial"/>
              </a:rPr>
              <a:t>relu</a:t>
            </a:r>
            <a:r>
              <a:rPr lang="en-US" sz="1200" dirty="0" smtClean="0">
                <a:latin typeface="Arial"/>
                <a:cs typeface="Arial"/>
              </a:rPr>
              <a:t>, logistic, </a:t>
            </a:r>
            <a:r>
              <a:rPr lang="en-US" sz="1200" dirty="0" err="1" smtClean="0">
                <a:latin typeface="Arial"/>
                <a:cs typeface="Arial"/>
              </a:rPr>
              <a:t>tanh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11" name="Straight Connector 110"/>
          <p:cNvCxnSpPr>
            <a:stCxn id="110" idx="0"/>
            <a:endCxn id="117" idx="2"/>
          </p:cNvCxnSpPr>
          <p:nvPr/>
        </p:nvCxnSpPr>
        <p:spPr>
          <a:xfrm>
            <a:off x="3034103" y="3514037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261142" y="330523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52285" y="258123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52285" y="318513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52285" y="40924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 rot="5400000">
            <a:off x="838903" y="3633208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3200215" y="32873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848999" y="32811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101" idx="3"/>
            <a:endCxn id="118" idx="2"/>
          </p:cNvCxnSpPr>
          <p:nvPr/>
        </p:nvCxnSpPr>
        <p:spPr>
          <a:xfrm>
            <a:off x="1116541" y="2774336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4" idx="6"/>
            <a:endCxn id="118" idx="2"/>
          </p:cNvCxnSpPr>
          <p:nvPr/>
        </p:nvCxnSpPr>
        <p:spPr>
          <a:xfrm>
            <a:off x="1109485" y="3413737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15" idx="6"/>
            <a:endCxn id="118" idx="2"/>
          </p:cNvCxnSpPr>
          <p:nvPr/>
        </p:nvCxnSpPr>
        <p:spPr>
          <a:xfrm flipV="1">
            <a:off x="1109485" y="3509713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846543" y="260450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848999" y="395986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stCxn id="123" idx="6"/>
          </p:cNvCxnSpPr>
          <p:nvPr/>
        </p:nvCxnSpPr>
        <p:spPr>
          <a:xfrm>
            <a:off x="2306199" y="4188460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2" idx="6"/>
          </p:cNvCxnSpPr>
          <p:nvPr/>
        </p:nvCxnSpPr>
        <p:spPr>
          <a:xfrm>
            <a:off x="2303743" y="2833106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9" idx="2"/>
          </p:cNvCxnSpPr>
          <p:nvPr/>
        </p:nvCxnSpPr>
        <p:spPr>
          <a:xfrm>
            <a:off x="3034103" y="4228865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034103" y="2821238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264484" y="40133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200215" y="400026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3261142" y="2636535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3195638" y="261585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916297" y="3986287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918441" y="263645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34" name="Straight Connector 133"/>
          <p:cNvCxnSpPr>
            <a:stCxn id="105" idx="6"/>
            <a:endCxn id="122" idx="2"/>
          </p:cNvCxnSpPr>
          <p:nvPr/>
        </p:nvCxnSpPr>
        <p:spPr>
          <a:xfrm>
            <a:off x="1109485" y="2200753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5" idx="6"/>
            <a:endCxn id="123" idx="2"/>
          </p:cNvCxnSpPr>
          <p:nvPr/>
        </p:nvCxnSpPr>
        <p:spPr>
          <a:xfrm>
            <a:off x="1109485" y="2200753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3"/>
            <a:endCxn id="122" idx="2"/>
          </p:cNvCxnSpPr>
          <p:nvPr/>
        </p:nvCxnSpPr>
        <p:spPr>
          <a:xfrm>
            <a:off x="1116541" y="2774336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1" idx="3"/>
            <a:endCxn id="123" idx="2"/>
          </p:cNvCxnSpPr>
          <p:nvPr/>
        </p:nvCxnSpPr>
        <p:spPr>
          <a:xfrm>
            <a:off x="1116541" y="2774336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4" idx="6"/>
            <a:endCxn id="122" idx="2"/>
          </p:cNvCxnSpPr>
          <p:nvPr/>
        </p:nvCxnSpPr>
        <p:spPr>
          <a:xfrm flipV="1">
            <a:off x="1109485" y="2833106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4" idx="6"/>
            <a:endCxn id="123" idx="2"/>
          </p:cNvCxnSpPr>
          <p:nvPr/>
        </p:nvCxnSpPr>
        <p:spPr>
          <a:xfrm>
            <a:off x="1109485" y="3413737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5" idx="6"/>
            <a:endCxn id="123" idx="2"/>
          </p:cNvCxnSpPr>
          <p:nvPr/>
        </p:nvCxnSpPr>
        <p:spPr>
          <a:xfrm flipV="1">
            <a:off x="1109485" y="4188460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5" idx="6"/>
            <a:endCxn id="122" idx="2"/>
          </p:cNvCxnSpPr>
          <p:nvPr/>
        </p:nvCxnSpPr>
        <p:spPr>
          <a:xfrm flipV="1">
            <a:off x="1109485" y="2833106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538714" y="296888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446224" y="29436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1" idx="6"/>
            <a:endCxn id="143" idx="2"/>
          </p:cNvCxnSpPr>
          <p:nvPr/>
        </p:nvCxnSpPr>
        <p:spPr>
          <a:xfrm>
            <a:off x="3652838" y="2844459"/>
            <a:ext cx="793386" cy="3277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7" idx="6"/>
            <a:endCxn id="143" idx="2"/>
          </p:cNvCxnSpPr>
          <p:nvPr/>
        </p:nvCxnSpPr>
        <p:spPr>
          <a:xfrm flipV="1">
            <a:off x="3657415" y="3172213"/>
            <a:ext cx="788809" cy="3437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9" idx="6"/>
            <a:endCxn id="143" idx="2"/>
          </p:cNvCxnSpPr>
          <p:nvPr/>
        </p:nvCxnSpPr>
        <p:spPr>
          <a:xfrm flipV="1">
            <a:off x="3657415" y="3172213"/>
            <a:ext cx="788809" cy="105665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911851" y="3172213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434455" y="316990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5607238" y="294130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195638" y="192981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3268245" y="1989877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53" name="Straight Connector 152"/>
          <p:cNvCxnSpPr>
            <a:stCxn id="151" idx="6"/>
            <a:endCxn id="143" idx="2"/>
          </p:cNvCxnSpPr>
          <p:nvPr/>
        </p:nvCxnSpPr>
        <p:spPr>
          <a:xfrm>
            <a:off x="3652838" y="2158417"/>
            <a:ext cx="793386" cy="10137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 rot="5400000">
            <a:off x="4524288" y="3009755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5" name="TextBox 154"/>
          <p:cNvSpPr txBox="1"/>
          <p:nvPr/>
        </p:nvSpPr>
        <p:spPr>
          <a:xfrm rot="5400000">
            <a:off x="4803784" y="3000257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logistic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4" name="Rounded Rectangle 203"/>
          <p:cNvSpPr/>
          <p:nvPr/>
        </p:nvSpPr>
        <p:spPr>
          <a:xfrm rot="5400000">
            <a:off x="6030862" y="269785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273834" y="3043525"/>
            <a:ext cx="660907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/>
          <p:cNvSpPr txBox="1"/>
          <p:nvPr/>
        </p:nvSpPr>
        <p:spPr>
          <a:xfrm>
            <a:off x="6521674" y="304352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0.73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7397211" y="3002936"/>
            <a:ext cx="128959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Binary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84658" y="4682247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790776" y="4682247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Hidden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4373111" y="4682247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Output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185736" y="4682247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Prediction</a:t>
            </a:r>
            <a:endParaRPr lang="en-US" sz="1600" dirty="0">
              <a:latin typeface="Arial"/>
              <a:cs typeface="Arial"/>
            </a:endParaRP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973200"/>
              </p:ext>
            </p:extLst>
          </p:nvPr>
        </p:nvGraphicFramePr>
        <p:xfrm>
          <a:off x="5741142" y="3039831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3" imgW="127000" imgH="190500" progId="Equation.3">
                  <p:embed/>
                </p:oleObj>
              </mc:Choice>
              <mc:Fallback>
                <p:oleObj name="Equation" r:id="rId3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1142" y="3039831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733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2385" y="2640968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2385" y="3233836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0894" y="334679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3082" y="2063831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9338" y="200806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026" y="4152313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>
            <a:stCxn id="8" idx="6"/>
            <a:endCxn id="21" idx="2"/>
          </p:cNvCxnSpPr>
          <p:nvPr/>
        </p:nvCxnSpPr>
        <p:spPr>
          <a:xfrm>
            <a:off x="1116538" y="2236662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" idx="6"/>
            <a:endCxn id="12" idx="2"/>
          </p:cNvCxnSpPr>
          <p:nvPr/>
        </p:nvCxnSpPr>
        <p:spPr>
          <a:xfrm flipV="1">
            <a:off x="2313252" y="3544542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 rot="5400000">
            <a:off x="1754063" y="3247809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1747931" y="3272947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ctivation function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(linear, </a:t>
            </a:r>
            <a:r>
              <a:rPr lang="en-US" sz="1200" dirty="0" err="1" smtClean="0">
                <a:latin typeface="Arial"/>
                <a:cs typeface="Arial"/>
              </a:rPr>
              <a:t>relu</a:t>
            </a:r>
            <a:r>
              <a:rPr lang="en-US" sz="1200" dirty="0" smtClean="0">
                <a:latin typeface="Arial"/>
                <a:cs typeface="Arial"/>
              </a:rPr>
              <a:t>, logistic, </a:t>
            </a:r>
            <a:r>
              <a:rPr lang="en-US" sz="1200" dirty="0" err="1" smtClean="0">
                <a:latin typeface="Arial"/>
                <a:cs typeface="Arial"/>
              </a:rPr>
              <a:t>tanh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4" name="Straight Connector 13"/>
          <p:cNvCxnSpPr>
            <a:stCxn id="13" idx="0"/>
            <a:endCxn id="20" idx="2"/>
          </p:cNvCxnSpPr>
          <p:nvPr/>
        </p:nvCxnSpPr>
        <p:spPr>
          <a:xfrm>
            <a:off x="3041156" y="3549946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8195" y="3341141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59338" y="26171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9338" y="322104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338" y="412839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5400000">
            <a:off x="845956" y="3669117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207268" y="332323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56052" y="331702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4" idx="3"/>
            <a:endCxn id="21" idx="2"/>
          </p:cNvCxnSpPr>
          <p:nvPr/>
        </p:nvCxnSpPr>
        <p:spPr>
          <a:xfrm>
            <a:off x="1123594" y="2810245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6"/>
            <a:endCxn id="21" idx="2"/>
          </p:cNvCxnSpPr>
          <p:nvPr/>
        </p:nvCxnSpPr>
        <p:spPr>
          <a:xfrm>
            <a:off x="1116538" y="3449646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6"/>
            <a:endCxn id="21" idx="2"/>
          </p:cNvCxnSpPr>
          <p:nvPr/>
        </p:nvCxnSpPr>
        <p:spPr>
          <a:xfrm flipV="1">
            <a:off x="1116538" y="3545622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853596" y="264041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56052" y="399576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6"/>
          </p:cNvCxnSpPr>
          <p:nvPr/>
        </p:nvCxnSpPr>
        <p:spPr>
          <a:xfrm>
            <a:off x="2313252" y="4224369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5" idx="6"/>
          </p:cNvCxnSpPr>
          <p:nvPr/>
        </p:nvCxnSpPr>
        <p:spPr>
          <a:xfrm>
            <a:off x="2310796" y="2869015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2" idx="2"/>
          </p:cNvCxnSpPr>
          <p:nvPr/>
        </p:nvCxnSpPr>
        <p:spPr>
          <a:xfrm>
            <a:off x="3041156" y="4264774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4" idx="2"/>
          </p:cNvCxnSpPr>
          <p:nvPr/>
        </p:nvCxnSpPr>
        <p:spPr>
          <a:xfrm>
            <a:off x="3041156" y="2875226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71537" y="404926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207268" y="403617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68195" y="267244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02691" y="265176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23350" y="402219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5494" y="267236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37" name="Straight Connector 36"/>
          <p:cNvCxnSpPr>
            <a:stCxn id="8" idx="6"/>
            <a:endCxn id="25" idx="2"/>
          </p:cNvCxnSpPr>
          <p:nvPr/>
        </p:nvCxnSpPr>
        <p:spPr>
          <a:xfrm>
            <a:off x="1116538" y="2236662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6"/>
            <a:endCxn id="26" idx="2"/>
          </p:cNvCxnSpPr>
          <p:nvPr/>
        </p:nvCxnSpPr>
        <p:spPr>
          <a:xfrm>
            <a:off x="1116538" y="2236662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3"/>
            <a:endCxn id="25" idx="2"/>
          </p:cNvCxnSpPr>
          <p:nvPr/>
        </p:nvCxnSpPr>
        <p:spPr>
          <a:xfrm>
            <a:off x="1123594" y="2810245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3"/>
            <a:endCxn id="26" idx="2"/>
          </p:cNvCxnSpPr>
          <p:nvPr/>
        </p:nvCxnSpPr>
        <p:spPr>
          <a:xfrm>
            <a:off x="1123594" y="2810245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25" idx="2"/>
          </p:cNvCxnSpPr>
          <p:nvPr/>
        </p:nvCxnSpPr>
        <p:spPr>
          <a:xfrm flipV="1">
            <a:off x="1116538" y="2869015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7" idx="6"/>
            <a:endCxn id="26" idx="2"/>
          </p:cNvCxnSpPr>
          <p:nvPr/>
        </p:nvCxnSpPr>
        <p:spPr>
          <a:xfrm>
            <a:off x="1116538" y="3449646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6"/>
            <a:endCxn id="26" idx="2"/>
          </p:cNvCxnSpPr>
          <p:nvPr/>
        </p:nvCxnSpPr>
        <p:spPr>
          <a:xfrm flipV="1">
            <a:off x="1116538" y="4224369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6"/>
            <a:endCxn id="25" idx="2"/>
          </p:cNvCxnSpPr>
          <p:nvPr/>
        </p:nvCxnSpPr>
        <p:spPr>
          <a:xfrm flipV="1">
            <a:off x="1116538" y="2869015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 rot="5400000">
            <a:off x="5449843" y="2724366"/>
            <a:ext cx="2630635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80888" y="2096201"/>
            <a:ext cx="79562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80887" y="3427388"/>
            <a:ext cx="566395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80888" y="2736352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19059" y="209620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0.09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19059" y="2737192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0.05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19059" y="3437587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0.62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142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44499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5175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44532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5142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4499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5142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499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34" idx="6"/>
            <a:endCxn id="57" idx="2"/>
          </p:cNvCxnSpPr>
          <p:nvPr/>
        </p:nvCxnSpPr>
        <p:spPr>
          <a:xfrm flipV="1">
            <a:off x="3659891" y="2195630"/>
            <a:ext cx="790044" cy="68473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4" idx="6"/>
            <a:endCxn id="53" idx="2"/>
          </p:cNvCxnSpPr>
          <p:nvPr/>
        </p:nvCxnSpPr>
        <p:spPr>
          <a:xfrm flipV="1">
            <a:off x="3659891" y="2878439"/>
            <a:ext cx="790044" cy="1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4" idx="6"/>
            <a:endCxn id="55" idx="2"/>
          </p:cNvCxnSpPr>
          <p:nvPr/>
        </p:nvCxnSpPr>
        <p:spPr>
          <a:xfrm>
            <a:off x="3659891" y="2880368"/>
            <a:ext cx="793386" cy="67091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4" idx="6"/>
            <a:endCxn id="59" idx="2"/>
          </p:cNvCxnSpPr>
          <p:nvPr/>
        </p:nvCxnSpPr>
        <p:spPr>
          <a:xfrm>
            <a:off x="3659891" y="2880368"/>
            <a:ext cx="790044" cy="137359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0" idx="6"/>
            <a:endCxn id="57" idx="2"/>
          </p:cNvCxnSpPr>
          <p:nvPr/>
        </p:nvCxnSpPr>
        <p:spPr>
          <a:xfrm flipV="1">
            <a:off x="3664468" y="2195630"/>
            <a:ext cx="785467" cy="135620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0" idx="6"/>
            <a:endCxn id="53" idx="2"/>
          </p:cNvCxnSpPr>
          <p:nvPr/>
        </p:nvCxnSpPr>
        <p:spPr>
          <a:xfrm flipV="1">
            <a:off x="3664468" y="2878439"/>
            <a:ext cx="785467" cy="6733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0" idx="6"/>
            <a:endCxn id="55" idx="2"/>
          </p:cNvCxnSpPr>
          <p:nvPr/>
        </p:nvCxnSpPr>
        <p:spPr>
          <a:xfrm flipV="1">
            <a:off x="3664468" y="3551284"/>
            <a:ext cx="788809" cy="55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0" idx="6"/>
            <a:endCxn id="59" idx="2"/>
          </p:cNvCxnSpPr>
          <p:nvPr/>
        </p:nvCxnSpPr>
        <p:spPr>
          <a:xfrm>
            <a:off x="3664468" y="3551835"/>
            <a:ext cx="785467" cy="7021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6"/>
            <a:endCxn id="57" idx="2"/>
          </p:cNvCxnSpPr>
          <p:nvPr/>
        </p:nvCxnSpPr>
        <p:spPr>
          <a:xfrm flipV="1">
            <a:off x="3664468" y="2195630"/>
            <a:ext cx="785467" cy="206914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2" idx="6"/>
            <a:endCxn id="53" idx="2"/>
          </p:cNvCxnSpPr>
          <p:nvPr/>
        </p:nvCxnSpPr>
        <p:spPr>
          <a:xfrm flipV="1">
            <a:off x="3664468" y="2878439"/>
            <a:ext cx="785467" cy="13863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6"/>
            <a:endCxn id="55" idx="2"/>
          </p:cNvCxnSpPr>
          <p:nvPr/>
        </p:nvCxnSpPr>
        <p:spPr>
          <a:xfrm flipV="1">
            <a:off x="3664468" y="3551284"/>
            <a:ext cx="788809" cy="7134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2" idx="6"/>
            <a:endCxn id="59" idx="2"/>
          </p:cNvCxnSpPr>
          <p:nvPr/>
        </p:nvCxnSpPr>
        <p:spPr>
          <a:xfrm flipV="1">
            <a:off x="3664468" y="4253961"/>
            <a:ext cx="785467" cy="108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 rot="5400000">
            <a:off x="3908040" y="3064269"/>
            <a:ext cx="2682815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3" name="TextBox 72"/>
          <p:cNvSpPr txBox="1"/>
          <p:nvPr/>
        </p:nvSpPr>
        <p:spPr>
          <a:xfrm rot="5400000">
            <a:off x="4606346" y="3036653"/>
            <a:ext cx="12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910477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10477" y="2878439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18904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1047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429365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28479" y="2875226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428479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43270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55921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5954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5921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5921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02691" y="19657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3275298" y="2025786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91"/>
          <p:cNvCxnSpPr>
            <a:stCxn id="90" idx="6"/>
            <a:endCxn id="57" idx="2"/>
          </p:cNvCxnSpPr>
          <p:nvPr/>
        </p:nvCxnSpPr>
        <p:spPr>
          <a:xfrm>
            <a:off x="3659891" y="2194326"/>
            <a:ext cx="790044" cy="130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6"/>
            <a:endCxn id="53" idx="2"/>
          </p:cNvCxnSpPr>
          <p:nvPr/>
        </p:nvCxnSpPr>
        <p:spPr>
          <a:xfrm>
            <a:off x="3659891" y="2194326"/>
            <a:ext cx="790044" cy="6841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90" idx="6"/>
            <a:endCxn id="55" idx="2"/>
          </p:cNvCxnSpPr>
          <p:nvPr/>
        </p:nvCxnSpPr>
        <p:spPr>
          <a:xfrm>
            <a:off x="3659891" y="2194326"/>
            <a:ext cx="793386" cy="135695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0" idx="6"/>
            <a:endCxn id="59" idx="2"/>
          </p:cNvCxnSpPr>
          <p:nvPr/>
        </p:nvCxnSpPr>
        <p:spPr>
          <a:xfrm>
            <a:off x="3659891" y="2194326"/>
            <a:ext cx="790044" cy="20596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280889" y="4090333"/>
            <a:ext cx="206560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19059" y="408144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0.24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404265" y="3048141"/>
            <a:ext cx="1289591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Multiclass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(e.g. 4 classes)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9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</a:t>
            </a:r>
            <a:r>
              <a:rPr lang="en-US" sz="2400" i="1" smtClean="0">
                <a:latin typeface="Arial"/>
                <a:cs typeface="Arial"/>
              </a:rPr>
              <a:t>: </a:t>
            </a:r>
            <a:r>
              <a:rPr lang="en-US" sz="1800" smtClean="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8370" y="4664459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794488" y="4664459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Hidden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376823" y="4664459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Output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189448" y="4664459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Prediction</a:t>
            </a:r>
            <a:endParaRPr lang="en-US" sz="1600" dirty="0">
              <a:latin typeface="Arial"/>
              <a:cs typeface="Arial"/>
            </a:endParaRPr>
          </a:p>
        </p:txBody>
      </p:sp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503819"/>
              </p:ext>
            </p:extLst>
          </p:nvPr>
        </p:nvGraphicFramePr>
        <p:xfrm>
          <a:off x="5711744" y="2036365"/>
          <a:ext cx="2190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Equation" r:id="rId3" imgW="152400" imgH="215900" progId="Equation.3">
                  <p:embed/>
                </p:oleObj>
              </mc:Choice>
              <mc:Fallback>
                <p:oleObj name="Equation" r:id="rId3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1744" y="2036365"/>
                        <a:ext cx="219075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992714"/>
              </p:ext>
            </p:extLst>
          </p:nvPr>
        </p:nvGraphicFramePr>
        <p:xfrm>
          <a:off x="5703888" y="2724150"/>
          <a:ext cx="23653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Equation" r:id="rId5" imgW="165100" imgH="215900" progId="Equation.3">
                  <p:embed/>
                </p:oleObj>
              </mc:Choice>
              <mc:Fallback>
                <p:oleObj name="Equation" r:id="rId5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03888" y="2724150"/>
                        <a:ext cx="23653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53004"/>
              </p:ext>
            </p:extLst>
          </p:nvPr>
        </p:nvGraphicFramePr>
        <p:xfrm>
          <a:off x="5713413" y="3395663"/>
          <a:ext cx="21748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7" imgW="152400" imgH="215900" progId="Equation.3">
                  <p:embed/>
                </p:oleObj>
              </mc:Choice>
              <mc:Fallback>
                <p:oleObj name="Equation" r:id="rId7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13413" y="3395663"/>
                        <a:ext cx="21748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099472"/>
              </p:ext>
            </p:extLst>
          </p:nvPr>
        </p:nvGraphicFramePr>
        <p:xfrm>
          <a:off x="5705475" y="4103902"/>
          <a:ext cx="23495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Equation" r:id="rId9" imgW="165100" imgH="215900" progId="Equation.3">
                  <p:embed/>
                </p:oleObj>
              </mc:Choice>
              <mc:Fallback>
                <p:oleObj name="Equation" r:id="rId9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05475" y="4103902"/>
                        <a:ext cx="23495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272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3764167"/>
            <a:ext cx="3657600" cy="2743200"/>
          </a:xfrm>
          <a:prstGeom prst="rect">
            <a:avLst/>
          </a:prstGeom>
        </p:spPr>
      </p:pic>
      <p:pic>
        <p:nvPicPr>
          <p:cNvPr id="10" name="Picture 9" descr="lin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903844"/>
            <a:ext cx="3657600" cy="2743200"/>
          </a:xfrm>
          <a:prstGeom prst="rect">
            <a:avLst/>
          </a:prstGeom>
        </p:spPr>
      </p:pic>
      <p:pic>
        <p:nvPicPr>
          <p:cNvPr id="11" name="Picture 10" descr="rel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903844"/>
            <a:ext cx="3657600" cy="2743200"/>
          </a:xfrm>
          <a:prstGeom prst="rect">
            <a:avLst/>
          </a:prstGeom>
        </p:spPr>
      </p:pic>
      <p:pic>
        <p:nvPicPr>
          <p:cNvPr id="13" name="Picture 12" descr="t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3764167"/>
            <a:ext cx="3657600" cy="2743200"/>
          </a:xfrm>
          <a:prstGeom prst="rect">
            <a:avLst/>
          </a:prstGeom>
        </p:spPr>
      </p:pic>
      <p:pic>
        <p:nvPicPr>
          <p:cNvPr id="14" name="Picture 13" descr="tanh_e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4191312"/>
            <a:ext cx="914400" cy="388127"/>
          </a:xfrm>
          <a:prstGeom prst="rect">
            <a:avLst/>
          </a:prstGeom>
        </p:spPr>
      </p:pic>
      <p:pic>
        <p:nvPicPr>
          <p:cNvPr id="15" name="Picture 14" descr="sigmoid_eq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4190608"/>
            <a:ext cx="914400" cy="374073"/>
          </a:xfrm>
          <a:prstGeom prst="rect">
            <a:avLst/>
          </a:prstGeom>
        </p:spPr>
      </p:pic>
      <p:pic>
        <p:nvPicPr>
          <p:cNvPr id="16" name="Picture 15" descr="relu_eq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1295007"/>
            <a:ext cx="1188720" cy="418011"/>
          </a:xfrm>
          <a:prstGeom prst="rect">
            <a:avLst/>
          </a:prstGeom>
        </p:spPr>
      </p:pic>
      <p:pic>
        <p:nvPicPr>
          <p:cNvPr id="17" name="Picture 16" descr="linear_eq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1395905"/>
            <a:ext cx="594360" cy="218616"/>
          </a:xfrm>
          <a:prstGeom prst="rect">
            <a:avLst/>
          </a:prstGeom>
        </p:spPr>
      </p:pic>
      <p:sp>
        <p:nvSpPr>
          <p:cNvPr id="1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Network: </a:t>
            </a:r>
            <a:r>
              <a:rPr lang="en-US" sz="1800" dirty="0" smtClean="0">
                <a:latin typeface="Arial"/>
                <a:cs typeface="Arial"/>
              </a:rPr>
              <a:t>Activation Functions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532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Neural Networks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>&amp;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>Linear </a:t>
            </a:r>
            <a:r>
              <a:rPr lang="en-US" sz="3600" dirty="0" err="1" smtClean="0">
                <a:latin typeface="Arial"/>
                <a:cs typeface="Arial"/>
              </a:rPr>
              <a:t>separability</a:t>
            </a: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toy_data_3.csv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activation functions make a neural network a nonlinear classifier? Why?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(Hint: you may want to try different solvers.)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424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191896" y="1387092"/>
            <a:ext cx="1138391" cy="80613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5319" y="1387092"/>
            <a:ext cx="4218428" cy="795398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 &amp; Neural Network</a:t>
            </a:r>
            <a:r>
              <a:rPr lang="en-US" sz="2400" dirty="0" smtClean="0">
                <a:latin typeface="Arial"/>
                <a:cs typeface="Arial"/>
              </a:rPr>
              <a:t>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true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2587189"/>
            <a:ext cx="3657600" cy="2743200"/>
          </a:xfrm>
          <a:prstGeom prst="rect">
            <a:avLst/>
          </a:prstGeom>
        </p:spPr>
      </p:pic>
      <p:pic>
        <p:nvPicPr>
          <p:cNvPr id="7" name="Picture 6" descr="true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3" y="2587189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847977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B</a:t>
            </a:r>
            <a:r>
              <a:rPr lang="en-US" sz="1600" dirty="0" smtClean="0">
                <a:latin typeface="Arial"/>
                <a:cs typeface="Arial"/>
              </a:rPr>
              <a:t>inary problem: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5319" y="2182490"/>
            <a:ext cx="4218428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Cross-entropy loss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1897" y="2182490"/>
            <a:ext cx="1138390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L2 regularization 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4" name="Picture 13" descr="softmax_func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3" y="5941772"/>
            <a:ext cx="5486400" cy="757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493932"/>
            <a:ext cx="201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</a:t>
            </a:r>
            <a:r>
              <a:rPr lang="en-US" sz="1600" dirty="0" smtClean="0">
                <a:latin typeface="Arial"/>
                <a:cs typeface="Arial"/>
              </a:rPr>
              <a:t>ulticlass problem: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9" name="Picture 18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1387092"/>
            <a:ext cx="7315200" cy="729241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279897"/>
              </p:ext>
            </p:extLst>
          </p:nvPr>
        </p:nvGraphicFramePr>
        <p:xfrm>
          <a:off x="4147047" y="1008063"/>
          <a:ext cx="2806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7" imgW="2806700" imgH="355600" progId="Equation.3">
                  <p:embed/>
                </p:oleObj>
              </mc:Choice>
              <mc:Fallback>
                <p:oleObj name="Equation" r:id="rId7" imgW="28067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7047" y="1008063"/>
                        <a:ext cx="2806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692356"/>
              </p:ext>
            </p:extLst>
          </p:nvPr>
        </p:nvGraphicFramePr>
        <p:xfrm>
          <a:off x="1201115" y="2017390"/>
          <a:ext cx="1130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9" imgW="1130300" imgH="330200" progId="Equation.3">
                  <p:embed/>
                </p:oleObj>
              </mc:Choice>
              <mc:Fallback>
                <p:oleObj name="Equation" r:id="rId9" imgW="11303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01115" y="2017390"/>
                        <a:ext cx="1130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4950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46786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Neural Networks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>Structure &amp; Learning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 smtClean="0">
                <a:latin typeface="Arial"/>
                <a:cs typeface="Arial"/>
              </a:rPr>
              <a:t>toy_data_5.csv </a:t>
            </a:r>
            <a:r>
              <a:rPr lang="en-US" sz="1800" dirty="0" smtClean="0">
                <a:latin typeface="Arial"/>
                <a:cs typeface="Arial"/>
              </a:rPr>
              <a:t>and</a:t>
            </a:r>
            <a:r>
              <a:rPr lang="en-US" sz="1800" i="1" dirty="0" smtClean="0">
                <a:latin typeface="Arial"/>
                <a:cs typeface="Arial"/>
              </a:rPr>
              <a:t> toy_data_8.csv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Consider the following settings.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(a) </a:t>
            </a:r>
            <a:r>
              <a:rPr lang="en-US" sz="1400" b="1" dirty="0" smtClean="0">
                <a:latin typeface="Arial"/>
                <a:cs typeface="Arial"/>
              </a:rPr>
              <a:t>solver </a:t>
            </a:r>
            <a:r>
              <a:rPr lang="en-US" sz="1400" dirty="0" smtClean="0">
                <a:latin typeface="Arial"/>
                <a:cs typeface="Arial"/>
              </a:rPr>
              <a:t>= ‘</a:t>
            </a:r>
            <a:r>
              <a:rPr lang="en-US" sz="1400" dirty="0" err="1" smtClean="0">
                <a:latin typeface="Arial"/>
                <a:cs typeface="Arial"/>
              </a:rPr>
              <a:t>lbfgs</a:t>
            </a:r>
            <a:r>
              <a:rPr lang="en-US" sz="1400" dirty="0" smtClean="0">
                <a:latin typeface="Arial"/>
                <a:cs typeface="Arial"/>
              </a:rPr>
              <a:t>’, </a:t>
            </a:r>
            <a:r>
              <a:rPr lang="en-US" sz="1400" b="1" dirty="0" smtClean="0">
                <a:latin typeface="Arial"/>
                <a:cs typeface="Arial"/>
              </a:rPr>
              <a:t>activation </a:t>
            </a:r>
            <a:r>
              <a:rPr lang="en-US" sz="1400" dirty="0" smtClean="0">
                <a:latin typeface="Arial"/>
                <a:cs typeface="Arial"/>
              </a:rPr>
              <a:t>= ‘</a:t>
            </a:r>
            <a:r>
              <a:rPr lang="en-US" sz="1400" dirty="0" err="1" smtClean="0">
                <a:latin typeface="Arial"/>
                <a:cs typeface="Arial"/>
              </a:rPr>
              <a:t>tanh</a:t>
            </a:r>
            <a:r>
              <a:rPr lang="en-US" sz="1400" dirty="0" smtClean="0">
                <a:latin typeface="Arial"/>
                <a:cs typeface="Arial"/>
              </a:rPr>
              <a:t>’, </a:t>
            </a:r>
            <a:r>
              <a:rPr lang="en-US" sz="1400" b="1" dirty="0" smtClean="0">
                <a:latin typeface="Arial"/>
                <a:cs typeface="Arial"/>
              </a:rPr>
              <a:t>alpha </a:t>
            </a:r>
            <a:r>
              <a:rPr lang="en-US" sz="1400" dirty="0" smtClean="0">
                <a:latin typeface="Arial"/>
                <a:cs typeface="Arial"/>
              </a:rPr>
              <a:t>= 0.2.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Experiment with </a:t>
            </a:r>
            <a:r>
              <a:rPr lang="en-US" sz="1400" b="1" dirty="0" err="1" smtClean="0">
                <a:latin typeface="Arial"/>
                <a:cs typeface="Arial"/>
              </a:rPr>
              <a:t>num_hidden_units</a:t>
            </a:r>
            <a:r>
              <a:rPr lang="en-US" sz="1400" b="1" dirty="0" smtClean="0">
                <a:latin typeface="Arial"/>
                <a:cs typeface="Arial"/>
              </a:rPr>
              <a:t> </a:t>
            </a:r>
            <a:r>
              <a:rPr lang="en-US" sz="1400" dirty="0" smtClean="0">
                <a:latin typeface="Arial"/>
                <a:cs typeface="Arial"/>
              </a:rPr>
              <a:t>= 5, 10, 20, 50, 100.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Examine accuracy and decision boundary. What do you observe?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(b) </a:t>
            </a:r>
            <a:r>
              <a:rPr lang="en-US" sz="1400" b="1" dirty="0" err="1" smtClean="0">
                <a:latin typeface="Arial"/>
                <a:cs typeface="Arial"/>
              </a:rPr>
              <a:t>num_hidden_units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smtClean="0">
                <a:latin typeface="Arial"/>
                <a:cs typeface="Arial"/>
              </a:rPr>
              <a:t>= 20, </a:t>
            </a:r>
            <a:r>
              <a:rPr lang="en-US" sz="1400" b="1" dirty="0" smtClean="0">
                <a:latin typeface="Arial"/>
                <a:cs typeface="Arial"/>
              </a:rPr>
              <a:t>alpha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smtClean="0">
                <a:latin typeface="Arial"/>
                <a:cs typeface="Arial"/>
              </a:rPr>
              <a:t>= 0.2.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Use different combinations of activation function and solver.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Do they produce the same classifier? Why?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(Hint: local minima)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297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Decision Tree: </a:t>
            </a:r>
            <a:r>
              <a:rPr lang="en-US" sz="1800" dirty="0" smtClean="0">
                <a:latin typeface="Arial"/>
                <a:cs typeface="Arial"/>
              </a:rPr>
              <a:t>Representation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40886" y="1734415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72664" y="176141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Exercises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8619" y="2157748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88486" y="2157748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058236" y="2801390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84382" y="2801390"/>
            <a:ext cx="6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Age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788485" y="3224723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888352" y="3224723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0886" y="3857076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3614" y="3892356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BMI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688618" y="4280409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788485" y="4280409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80766" y="227365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no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84157" y="2273650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yes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88352" y="3343462"/>
            <a:ext cx="48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&lt; 30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90538" y="3342853"/>
            <a:ext cx="48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≥ 30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00366" y="4375978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&lt; 25.5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02392" y="4387651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≥ 25.5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253219" y="2801390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68537" y="282500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42629" y="3877009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57947" y="3900619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442763" y="4912762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58081" y="4936372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241045" y="4918581"/>
            <a:ext cx="691445" cy="423333"/>
          </a:xfrm>
          <a:prstGeom prst="round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315618" y="4942191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Yes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67297" y="4525310"/>
            <a:ext cx="970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Leaf node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737853" y="4056826"/>
            <a:ext cx="711433" cy="596151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737853" y="4664650"/>
            <a:ext cx="1575266" cy="52429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133625" y="3580077"/>
            <a:ext cx="1166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Internal node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82" name="Straight Connector 81"/>
          <p:cNvCxnSpPr>
            <a:stCxn id="81" idx="1"/>
          </p:cNvCxnSpPr>
          <p:nvPr/>
        </p:nvCxnSpPr>
        <p:spPr>
          <a:xfrm flipH="1" flipV="1">
            <a:off x="4608286" y="3170722"/>
            <a:ext cx="2525339" cy="5478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1" idx="1"/>
          </p:cNvCxnSpPr>
          <p:nvPr/>
        </p:nvCxnSpPr>
        <p:spPr>
          <a:xfrm flipH="1">
            <a:off x="5596236" y="3718577"/>
            <a:ext cx="1537389" cy="33824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35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Decision Tree: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2307" y="5596834"/>
            <a:ext cx="49561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Split with feature that reduces uncertainty </a:t>
            </a:r>
          </a:p>
          <a:p>
            <a:r>
              <a:rPr lang="en-US" sz="1600" dirty="0" smtClean="0">
                <a:latin typeface="Arial"/>
                <a:cs typeface="Arial"/>
              </a:rPr>
              <a:t>the most: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22308" y="2038092"/>
            <a:ext cx="4364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Given training data </a:t>
            </a:r>
            <a:r>
              <a:rPr lang="en-US" sz="1600" i="1" dirty="0" smtClean="0">
                <a:latin typeface="Times New Roman"/>
                <a:cs typeface="Times New Roman"/>
              </a:rPr>
              <a:t>      </a:t>
            </a:r>
            <a:r>
              <a:rPr lang="en-US" sz="1600" dirty="0" smtClean="0">
                <a:latin typeface="Arial"/>
                <a:cs typeface="Arial"/>
              </a:rPr>
              <a:t> of size   </a:t>
            </a:r>
            <a:r>
              <a:rPr lang="en-US" sz="1600" i="1" dirty="0" smtClean="0">
                <a:latin typeface="Times New Roman"/>
                <a:cs typeface="Times New Roman"/>
              </a:rPr>
              <a:t>    </a:t>
            </a:r>
            <a:r>
              <a:rPr lang="en-US" sz="1600" dirty="0" smtClean="0">
                <a:latin typeface="Arial"/>
                <a:cs typeface="Arial"/>
              </a:rPr>
              <a:t> at node </a:t>
            </a:r>
            <a:r>
              <a:rPr lang="en-US" sz="1600" i="1" dirty="0">
                <a:latin typeface="Times New Roman"/>
                <a:cs typeface="Times New Roman"/>
              </a:rPr>
              <a:t> </a:t>
            </a:r>
            <a:r>
              <a:rPr lang="en-US" sz="1600" i="1" dirty="0" smtClean="0">
                <a:latin typeface="Times New Roman"/>
                <a:cs typeface="Times New Roman"/>
              </a:rPr>
              <a:t>   </a:t>
            </a:r>
            <a:r>
              <a:rPr lang="en-US" sz="1600" dirty="0" smtClean="0">
                <a:latin typeface="Arial"/>
                <a:cs typeface="Arial"/>
              </a:rPr>
              <a:t>,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2308" y="3386790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For feature    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2308" y="4310498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where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6645" y="1443824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Measure of uncertainty: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0126" y="1969906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Arial"/>
                <a:cs typeface="Arial"/>
              </a:rPr>
              <a:t>Gini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0126" y="2719991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Entropy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 descr="decision_tree_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1821912"/>
            <a:ext cx="2286000" cy="603464"/>
          </a:xfrm>
          <a:prstGeom prst="rect">
            <a:avLst/>
          </a:prstGeom>
        </p:spPr>
      </p:pic>
      <p:pic>
        <p:nvPicPr>
          <p:cNvPr id="13" name="Picture 12" descr="decision_tree_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2568522"/>
            <a:ext cx="2377440" cy="6046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6646" y="1426761"/>
            <a:ext cx="3658153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42" y="2451244"/>
            <a:ext cx="2176689" cy="557825"/>
          </a:xfrm>
          <a:prstGeom prst="rect">
            <a:avLst/>
          </a:prstGeom>
        </p:spPr>
      </p:pic>
      <p:pic>
        <p:nvPicPr>
          <p:cNvPr id="16" name="Picture 15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70" y="2125100"/>
            <a:ext cx="307521" cy="178038"/>
          </a:xfrm>
          <a:prstGeom prst="rect">
            <a:avLst/>
          </a:prstGeom>
        </p:spPr>
      </p:pic>
      <p:pic>
        <p:nvPicPr>
          <p:cNvPr id="17" name="Picture 16" descr="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2125100"/>
            <a:ext cx="307571" cy="182880"/>
          </a:xfrm>
          <a:prstGeom prst="rect">
            <a:avLst/>
          </a:prstGeom>
        </p:spPr>
      </p:pic>
      <p:pic>
        <p:nvPicPr>
          <p:cNvPr id="18" name="Picture 17" descr="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1" y="2188196"/>
            <a:ext cx="160020" cy="91440"/>
          </a:xfrm>
          <a:prstGeom prst="rect">
            <a:avLst/>
          </a:prstGeom>
        </p:spPr>
      </p:pic>
      <p:pic>
        <p:nvPicPr>
          <p:cNvPr id="19" name="Picture 18" descr="p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1" y="3854580"/>
            <a:ext cx="3657600" cy="453027"/>
          </a:xfrm>
          <a:prstGeom prst="rect">
            <a:avLst/>
          </a:prstGeom>
        </p:spPr>
      </p:pic>
      <p:pic>
        <p:nvPicPr>
          <p:cNvPr id="20" name="Picture 19" descr="p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88435"/>
            <a:ext cx="4114800" cy="563279"/>
          </a:xfrm>
          <a:prstGeom prst="rect">
            <a:avLst/>
          </a:prstGeom>
        </p:spPr>
      </p:pic>
      <p:pic>
        <p:nvPicPr>
          <p:cNvPr id="21" name="Picture 20" descr="p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33" y="6232735"/>
            <a:ext cx="2743200" cy="295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22308" y="1151436"/>
            <a:ext cx="12458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Feature set </a:t>
            </a:r>
          </a:p>
          <a:p>
            <a:r>
              <a:rPr lang="en-US" sz="1600" dirty="0" smtClean="0">
                <a:latin typeface="Arial"/>
                <a:cs typeface="Arial"/>
              </a:rPr>
              <a:t>Classes</a:t>
            </a:r>
            <a:endParaRPr lang="en-US" sz="1600" dirty="0" smtClean="0">
              <a:latin typeface="Times New Roman"/>
              <a:cs typeface="Times New Roman"/>
            </a:endParaRPr>
          </a:p>
        </p:txBody>
      </p:sp>
      <p:pic>
        <p:nvPicPr>
          <p:cNvPr id="23" name="Picture 22" descr="p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4" y="1260944"/>
            <a:ext cx="1397479" cy="182880"/>
          </a:xfrm>
          <a:prstGeom prst="rect">
            <a:avLst/>
          </a:prstGeom>
        </p:spPr>
      </p:pic>
      <p:pic>
        <p:nvPicPr>
          <p:cNvPr id="24" name="Picture 23" descr="png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3" y="1496146"/>
            <a:ext cx="862642" cy="182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99" y="3426038"/>
            <a:ext cx="3657600" cy="2743200"/>
          </a:xfrm>
          <a:prstGeom prst="rect">
            <a:avLst/>
          </a:prstGeom>
        </p:spPr>
      </p:pic>
      <p:pic>
        <p:nvPicPr>
          <p:cNvPr id="27" name="Picture 26" descr="gif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92" y="3462322"/>
            <a:ext cx="13430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Random Forest: </a:t>
            </a:r>
            <a:r>
              <a:rPr lang="en-US" sz="1800" dirty="0">
                <a:latin typeface="Arial"/>
                <a:cs typeface="Arial"/>
              </a:rPr>
              <a:t>Representation, </a:t>
            </a:r>
            <a:r>
              <a:rPr lang="en-US" sz="1800" dirty="0" smtClean="0">
                <a:latin typeface="Arial"/>
                <a:cs typeface="Arial"/>
              </a:rPr>
              <a:t>Learning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452205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716306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273001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600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1891" y="341087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stCxn id="95" idx="3"/>
            <a:endCxn id="97" idx="0"/>
          </p:cNvCxnSpPr>
          <p:nvPr/>
        </p:nvCxnSpPr>
        <p:spPr>
          <a:xfrm flipH="1">
            <a:off x="5379011" y="3723068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196131" y="393746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27651" y="392783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5" idx="5"/>
            <a:endCxn id="98" idx="0"/>
          </p:cNvCxnSpPr>
          <p:nvPr/>
        </p:nvCxnSpPr>
        <p:spPr>
          <a:xfrm>
            <a:off x="5874087" y="3723068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3"/>
            <a:endCxn id="101" idx="0"/>
          </p:cNvCxnSpPr>
          <p:nvPr/>
        </p:nvCxnSpPr>
        <p:spPr>
          <a:xfrm flipH="1">
            <a:off x="5001941" y="4249656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819061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50581" y="448874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97" idx="5"/>
            <a:endCxn id="102" idx="0"/>
          </p:cNvCxnSpPr>
          <p:nvPr/>
        </p:nvCxnSpPr>
        <p:spPr>
          <a:xfrm>
            <a:off x="5508327" y="4249656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2737626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4" idx="3"/>
            <a:endCxn id="107" idx="0"/>
          </p:cNvCxnSpPr>
          <p:nvPr/>
        </p:nvCxnSpPr>
        <p:spPr>
          <a:xfrm flipH="1">
            <a:off x="2554746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371866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103386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stCxn id="104" idx="5"/>
            <a:endCxn id="109" idx="0"/>
          </p:cNvCxnSpPr>
          <p:nvPr/>
        </p:nvCxnSpPr>
        <p:spPr>
          <a:xfrm>
            <a:off x="3049822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9" idx="3"/>
            <a:endCxn id="115" idx="0"/>
          </p:cNvCxnSpPr>
          <p:nvPr/>
        </p:nvCxnSpPr>
        <p:spPr>
          <a:xfrm flipH="1">
            <a:off x="2909196" y="4259278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726316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457836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>
            <a:stCxn id="109" idx="5"/>
            <a:endCxn id="116" idx="0"/>
          </p:cNvCxnSpPr>
          <p:nvPr/>
        </p:nvCxnSpPr>
        <p:spPr>
          <a:xfrm>
            <a:off x="3415582" y="4259278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03307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stCxn id="136" idx="3"/>
            <a:endCxn id="138" idx="0"/>
          </p:cNvCxnSpPr>
          <p:nvPr/>
        </p:nvCxnSpPr>
        <p:spPr>
          <a:xfrm flipH="1">
            <a:off x="1220427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037547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769067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6" idx="5"/>
            <a:endCxn id="139" idx="0"/>
          </p:cNvCxnSpPr>
          <p:nvPr/>
        </p:nvCxnSpPr>
        <p:spPr>
          <a:xfrm>
            <a:off x="1715503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8" idx="3"/>
            <a:endCxn id="143" idx="0"/>
          </p:cNvCxnSpPr>
          <p:nvPr/>
        </p:nvCxnSpPr>
        <p:spPr>
          <a:xfrm flipH="1">
            <a:off x="843357" y="4268900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0477" y="451761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391997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>
            <a:stCxn id="138" idx="5"/>
            <a:endCxn id="144" idx="0"/>
          </p:cNvCxnSpPr>
          <p:nvPr/>
        </p:nvCxnSpPr>
        <p:spPr>
          <a:xfrm>
            <a:off x="1349743" y="4268900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897588" y="3410871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>
            <a:stCxn id="147" idx="3"/>
            <a:endCxn id="150" idx="0"/>
          </p:cNvCxnSpPr>
          <p:nvPr/>
        </p:nvCxnSpPr>
        <p:spPr>
          <a:xfrm flipH="1">
            <a:off x="6714708" y="3723067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6531828" y="3937459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63348" y="3927837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>
            <a:stCxn id="147" idx="5"/>
            <a:endCxn id="151" idx="0"/>
          </p:cNvCxnSpPr>
          <p:nvPr/>
        </p:nvCxnSpPr>
        <p:spPr>
          <a:xfrm>
            <a:off x="7209784" y="3723067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51" idx="3"/>
            <a:endCxn id="154" idx="0"/>
          </p:cNvCxnSpPr>
          <p:nvPr/>
        </p:nvCxnSpPr>
        <p:spPr>
          <a:xfrm flipH="1">
            <a:off x="7069158" y="4240033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6886278" y="4488745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617798" y="4479123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1" idx="5"/>
            <a:endCxn id="155" idx="0"/>
          </p:cNvCxnSpPr>
          <p:nvPr/>
        </p:nvCxnSpPr>
        <p:spPr>
          <a:xfrm>
            <a:off x="7575544" y="4240033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076947" y="3962921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482155" y="2580767"/>
            <a:ext cx="7697172" cy="24556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86863" y="942821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57607" y="942821"/>
            <a:ext cx="127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Training data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955850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1086765" y="2162606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1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717403" y="2156107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848319" y="2156108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5098962" y="214468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178582" y="2144686"/>
            <a:ext cx="74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</a:t>
            </a:r>
            <a:r>
              <a:rPr lang="en-US" sz="1200" dirty="0" smtClean="0">
                <a:latin typeface="Arial"/>
                <a:cs typeface="Arial"/>
              </a:rPr>
              <a:t>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T-1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6865293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6987643" y="2162606"/>
            <a:ext cx="65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T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72" name="Elbow Connector 171"/>
          <p:cNvCxnSpPr>
            <a:endCxn id="162" idx="0"/>
          </p:cNvCxnSpPr>
          <p:nvPr/>
        </p:nvCxnSpPr>
        <p:spPr>
          <a:xfrm rot="10800000" flipV="1">
            <a:off x="1407469" y="1909317"/>
            <a:ext cx="1761554" cy="253288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endCxn id="164" idx="0"/>
          </p:cNvCxnSpPr>
          <p:nvPr/>
        </p:nvCxnSpPr>
        <p:spPr>
          <a:xfrm rot="10800000" flipV="1">
            <a:off x="3169023" y="1909315"/>
            <a:ext cx="1128573" cy="246792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/>
          <p:cNvCxnSpPr>
            <a:stCxn id="159" idx="2"/>
            <a:endCxn id="166" idx="0"/>
          </p:cNvCxnSpPr>
          <p:nvPr/>
        </p:nvCxnSpPr>
        <p:spPr>
          <a:xfrm rot="16200000" flipH="1">
            <a:off x="4469117" y="1063220"/>
            <a:ext cx="909943" cy="1252986"/>
          </a:xfrm>
          <a:prstGeom prst="bentConnector3">
            <a:avLst>
              <a:gd name="adj1" fmla="val 74321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/>
          <p:nvPr/>
        </p:nvCxnSpPr>
        <p:spPr>
          <a:xfrm>
            <a:off x="5540731" y="1909320"/>
            <a:ext cx="1755021" cy="253291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194972" y="1341077"/>
            <a:ext cx="2192641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Sample </a:t>
            </a:r>
            <a:r>
              <a:rPr lang="en-US" sz="1200" i="1" dirty="0" smtClean="0">
                <a:latin typeface="Times New Roman"/>
                <a:cs typeface="Times New Roman"/>
              </a:rPr>
              <a:t>D </a:t>
            </a:r>
            <a:r>
              <a:rPr lang="en-US" sz="1200" dirty="0" smtClean="0">
                <a:latin typeface="Arial"/>
                <a:cs typeface="Arial"/>
              </a:rPr>
              <a:t>with replacement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(Bootstrap)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424888" y="2659358"/>
            <a:ext cx="68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latin typeface="Times New Roman"/>
                <a:cs typeface="Times New Roman"/>
              </a:rPr>
              <a:t>T</a:t>
            </a:r>
            <a:r>
              <a:rPr lang="en-US" sz="1200" dirty="0" smtClean="0">
                <a:latin typeface="Arial"/>
                <a:cs typeface="Arial"/>
              </a:rPr>
              <a:t> trees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2726316" y="2639024"/>
            <a:ext cx="3147771" cy="3036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3756388" y="2639024"/>
            <a:ext cx="116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Feature Set </a:t>
            </a:r>
            <a:r>
              <a:rPr lang="en-US" sz="1200" i="1" dirty="0" smtClean="0">
                <a:latin typeface="Times New Roman"/>
                <a:cs typeface="Times New Roman"/>
              </a:rPr>
              <a:t>F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2712824" y="2949509"/>
            <a:ext cx="3161264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  <a:r>
              <a:rPr lang="en-US" sz="1200" dirty="0" smtClean="0">
                <a:latin typeface="Arial"/>
                <a:cs typeface="Arial"/>
              </a:rPr>
              <a:t> without replacement at each node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452023" y="854059"/>
            <a:ext cx="7772400" cy="42497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7844394" y="2812878"/>
            <a:ext cx="131819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Learning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452023" y="5180756"/>
            <a:ext cx="7772400" cy="164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 rot="16200000">
            <a:off x="7868450" y="5829340"/>
            <a:ext cx="1270090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Inference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3513825" y="5204481"/>
            <a:ext cx="1698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Given a new sample </a:t>
            </a:r>
            <a:r>
              <a:rPr lang="en-US" sz="1200" b="1" dirty="0" smtClean="0">
                <a:latin typeface="Times New Roman"/>
                <a:cs typeface="Times New Roman"/>
              </a:rPr>
              <a:t>x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955851" y="5509471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1270204" y="5509472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712823" y="55233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027176" y="5523373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5098962" y="55094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/>
          <p:cNvSpPr txBox="1"/>
          <p:nvPr/>
        </p:nvSpPr>
        <p:spPr>
          <a:xfrm>
            <a:off x="5432626" y="5509473"/>
            <a:ext cx="235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-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6867000" y="5506393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7181353" y="5506394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076947" y="5431805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3080560" y="6477219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4160329" y="647721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99" name="Elbow Connector 198"/>
          <p:cNvCxnSpPr>
            <a:stCxn id="190" idx="2"/>
            <a:endCxn id="197" idx="0"/>
          </p:cNvCxnSpPr>
          <p:nvPr/>
        </p:nvCxnSpPr>
        <p:spPr>
          <a:xfrm rot="16200000" flipH="1">
            <a:off x="3389443" y="5575370"/>
            <a:ext cx="676848" cy="1126850"/>
          </a:xfrm>
          <a:prstGeom prst="bentConnector3">
            <a:avLst>
              <a:gd name="adj1" fmla="val 3151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88" idx="2"/>
            <a:endCxn id="197" idx="0"/>
          </p:cNvCxnSpPr>
          <p:nvPr/>
        </p:nvCxnSpPr>
        <p:spPr>
          <a:xfrm rot="16200000" flipH="1">
            <a:off x="2504007" y="4689933"/>
            <a:ext cx="690749" cy="2883822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92" idx="2"/>
            <a:endCxn id="197" idx="0"/>
          </p:cNvCxnSpPr>
          <p:nvPr/>
        </p:nvCxnSpPr>
        <p:spPr>
          <a:xfrm rot="5400000">
            <a:off x="4575563" y="5502201"/>
            <a:ext cx="690748" cy="1259289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>
            <a:stCxn id="194" idx="2"/>
            <a:endCxn id="197" idx="0"/>
          </p:cNvCxnSpPr>
          <p:nvPr/>
        </p:nvCxnSpPr>
        <p:spPr>
          <a:xfrm rot="5400000">
            <a:off x="5458043" y="4616642"/>
            <a:ext cx="693827" cy="3027327"/>
          </a:xfrm>
          <a:prstGeom prst="bentConnector3">
            <a:avLst>
              <a:gd name="adj1" fmla="val 3335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3344286" y="6071002"/>
            <a:ext cx="1906619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Majority vote</a:t>
            </a:r>
          </a:p>
        </p:txBody>
      </p:sp>
      <p:cxnSp>
        <p:nvCxnSpPr>
          <p:cNvPr id="204" name="Straight Connector 203"/>
          <p:cNvCxnSpPr>
            <a:endCxn id="189" idx="0"/>
          </p:cNvCxnSpPr>
          <p:nvPr/>
        </p:nvCxnSpPr>
        <p:spPr>
          <a:xfrm>
            <a:off x="1407471" y="5204481"/>
            <a:ext cx="0" cy="30499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endCxn id="190" idx="0"/>
          </p:cNvCxnSpPr>
          <p:nvPr/>
        </p:nvCxnSpPr>
        <p:spPr>
          <a:xfrm>
            <a:off x="3156950" y="5204385"/>
            <a:ext cx="7492" cy="3189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endCxn id="192" idx="0"/>
          </p:cNvCxnSpPr>
          <p:nvPr/>
        </p:nvCxnSpPr>
        <p:spPr>
          <a:xfrm flipH="1">
            <a:off x="5550581" y="5204385"/>
            <a:ext cx="1" cy="3050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endCxn id="194" idx="0"/>
          </p:cNvCxnSpPr>
          <p:nvPr/>
        </p:nvCxnSpPr>
        <p:spPr>
          <a:xfrm>
            <a:off x="7316912" y="5204481"/>
            <a:ext cx="1707" cy="3019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848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Decision Trees (DT)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>&amp;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>Random Forest (RF)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</a:t>
            </a:r>
            <a:r>
              <a:rPr lang="en-US" sz="1800" dirty="0">
                <a:latin typeface="Arial"/>
                <a:cs typeface="Arial"/>
              </a:rPr>
              <a:t>on </a:t>
            </a:r>
            <a:r>
              <a:rPr lang="en-US" sz="1800" i="1" dirty="0">
                <a:latin typeface="Arial"/>
                <a:cs typeface="Arial"/>
              </a:rPr>
              <a:t>toy_data_2.csv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toy_data_4.csv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Vary the </a:t>
            </a:r>
            <a:r>
              <a:rPr lang="en-US" sz="1400" dirty="0" err="1" smtClean="0">
                <a:latin typeface="Arial"/>
                <a:cs typeface="Arial"/>
              </a:rPr>
              <a:t>hyperparameters</a:t>
            </a:r>
            <a:r>
              <a:rPr lang="en-US" sz="1400" dirty="0" smtClean="0">
                <a:latin typeface="Arial"/>
                <a:cs typeface="Arial"/>
              </a:rPr>
              <a:t>. 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</a:t>
            </a:r>
            <a:r>
              <a:rPr lang="en-US" sz="1400" dirty="0" smtClean="0">
                <a:latin typeface="Arial"/>
                <a:cs typeface="Arial"/>
              </a:rPr>
              <a:t>xamine change in decision boundary and accuracy.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How does decision boundary of DT and RF look like? Why?</a:t>
            </a: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Whose performance is better in general? DT or RF? 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622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8-08-19 at 8.2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3632131"/>
            <a:ext cx="3526971" cy="2743200"/>
          </a:xfrm>
          <a:prstGeom prst="rect">
            <a:avLst/>
          </a:prstGeom>
        </p:spPr>
      </p:pic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9527"/>
            <a:ext cx="4572000" cy="124287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90396"/>
            <a:ext cx="3657600" cy="1076932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6778"/>
            <a:ext cx="3657600" cy="469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637" y="2479290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133" y="2311375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 smtClean="0">
                <a:latin typeface="Arial"/>
                <a:cs typeface="Arial"/>
              </a:rPr>
              <a:t>Nature</a:t>
            </a:r>
            <a:r>
              <a:rPr lang="is-IS" sz="1000" b="1" dirty="0" smtClean="0">
                <a:latin typeface="Arial"/>
                <a:cs typeface="Arial"/>
              </a:rPr>
              <a:t>.</a:t>
            </a:r>
            <a:r>
              <a:rPr lang="is-IS" sz="1000" dirty="0" smtClean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9" name="Picture 8" descr="Screen Shot 2018-08-19 at 8.00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1"/>
            <a:ext cx="4572000" cy="863245"/>
          </a:xfrm>
          <a:prstGeom prst="rect">
            <a:avLst/>
          </a:prstGeom>
        </p:spPr>
      </p:pic>
      <p:pic>
        <p:nvPicPr>
          <p:cNvPr id="10" name="Picture 9" descr="Screen Shot 2018-08-19 at 8.02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73044"/>
            <a:ext cx="3657600" cy="621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62765" y="3316735"/>
            <a:ext cx="18083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i="1" dirty="0">
                <a:latin typeface="Arial"/>
                <a:cs typeface="Arial"/>
              </a:rPr>
              <a:t>arXiv</a:t>
            </a:r>
            <a:r>
              <a:rPr lang="pt-BR" sz="1000" b="1" dirty="0">
                <a:latin typeface="Arial"/>
                <a:cs typeface="Arial"/>
              </a:rPr>
              <a:t>:</a:t>
            </a:r>
            <a:r>
              <a:rPr lang="pt-BR" sz="1000" dirty="0">
                <a:latin typeface="Arial"/>
                <a:cs typeface="Arial"/>
              </a:rPr>
              <a:t>1708.09843v2 [</a:t>
            </a:r>
            <a:r>
              <a:rPr lang="pt-BR" sz="1000" dirty="0" err="1">
                <a:latin typeface="Arial"/>
                <a:cs typeface="Arial"/>
              </a:rPr>
              <a:t>cs.CV</a:t>
            </a:r>
            <a:r>
              <a:rPr lang="pt-BR" sz="1000" dirty="0">
                <a:latin typeface="Arial"/>
                <a:cs typeface="Arial"/>
              </a:rPr>
              <a:t>]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3" name="Picture 12" descr="Screen Shot 2018-08-19 at 8.12.4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5" y="3632131"/>
            <a:ext cx="3657600" cy="2688972"/>
          </a:xfrm>
          <a:prstGeom prst="rect">
            <a:avLst/>
          </a:prstGeom>
        </p:spPr>
      </p:pic>
      <p:pic>
        <p:nvPicPr>
          <p:cNvPr id="14" name="Picture 13" descr="Screen Shot 2018-08-19 at 8.14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9" y="3632131"/>
            <a:ext cx="2997610" cy="2743200"/>
          </a:xfrm>
          <a:prstGeom prst="rect">
            <a:avLst/>
          </a:prstGeom>
        </p:spPr>
      </p:pic>
      <p:pic>
        <p:nvPicPr>
          <p:cNvPr id="15" name="Picture 14" descr="Screen Shot 2018-08-19 at 8.20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83" y="3632131"/>
            <a:ext cx="3252417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476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 err="1" smtClean="0">
                <a:latin typeface="Arial"/>
                <a:cs typeface="Arial"/>
              </a:rPr>
              <a:t>J</a:t>
            </a:r>
            <a:r>
              <a:rPr lang="it-IT" sz="1000" b="1" i="1" dirty="0" smtClean="0">
                <a:latin typeface="Arial"/>
                <a:cs typeface="Arial"/>
              </a:rPr>
              <a:t> </a:t>
            </a:r>
            <a:r>
              <a:rPr lang="it-IT" sz="1000" b="1" i="1" dirty="0" err="1">
                <a:latin typeface="Arial"/>
                <a:cs typeface="Arial"/>
              </a:rPr>
              <a:t>Proteome</a:t>
            </a:r>
            <a:r>
              <a:rPr lang="it-IT" sz="1000" b="1" i="1" dirty="0">
                <a:latin typeface="Arial"/>
                <a:cs typeface="Arial"/>
              </a:rPr>
              <a:t> Res</a:t>
            </a:r>
            <a:r>
              <a:rPr lang="it-IT" sz="1000" i="1" dirty="0">
                <a:latin typeface="Arial"/>
                <a:cs typeface="Arial"/>
              </a:rPr>
              <a:t>. </a:t>
            </a:r>
            <a:r>
              <a:rPr lang="it-IT" sz="1000" dirty="0">
                <a:latin typeface="Arial"/>
                <a:cs typeface="Arial"/>
              </a:rPr>
              <a:t>2016 </a:t>
            </a:r>
            <a:r>
              <a:rPr lang="it-IT" sz="1000" dirty="0" err="1">
                <a:latin typeface="Arial"/>
                <a:cs typeface="Arial"/>
              </a:rPr>
              <a:t>Aug</a:t>
            </a:r>
            <a:r>
              <a:rPr lang="it-IT" sz="1000" dirty="0">
                <a:latin typeface="Arial"/>
                <a:cs typeface="Arial"/>
              </a:rPr>
              <a:t> 5;15(8):2749-59</a:t>
            </a:r>
            <a:r>
              <a:rPr lang="it-IT" sz="1000" dirty="0" smtClean="0">
                <a:latin typeface="Arial"/>
                <a:cs typeface="Arial"/>
              </a:rPr>
              <a:t>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45201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i="1" dirty="0" err="1" smtClean="0">
                <a:latin typeface="Arial"/>
                <a:cs typeface="Arial"/>
              </a:rPr>
              <a:t>Pharm</a:t>
            </a:r>
            <a:r>
              <a:rPr lang="pt-BR" sz="1000" b="1" i="1" dirty="0" smtClean="0">
                <a:latin typeface="Arial"/>
                <a:cs typeface="Arial"/>
              </a:rPr>
              <a:t> </a:t>
            </a:r>
            <a:r>
              <a:rPr lang="pt-BR" sz="1000" b="1" i="1" dirty="0">
                <a:latin typeface="Arial"/>
                <a:cs typeface="Arial"/>
              </a:rPr>
              <a:t>Res. </a:t>
            </a:r>
            <a:r>
              <a:rPr lang="pt-BR" sz="1000" dirty="0">
                <a:latin typeface="Arial"/>
                <a:cs typeface="Arial"/>
              </a:rPr>
              <a:t>2018 </a:t>
            </a:r>
            <a:r>
              <a:rPr lang="pt-BR" sz="1000" dirty="0" err="1">
                <a:latin typeface="Arial"/>
                <a:cs typeface="Arial"/>
              </a:rPr>
              <a:t>Jun</a:t>
            </a:r>
            <a:r>
              <a:rPr lang="pt-BR" sz="1000" dirty="0">
                <a:latin typeface="Arial"/>
                <a:cs typeface="Arial"/>
              </a:rPr>
              <a:t> 29;35(9):170.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637" y="3439845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/articles/d41586-018-00004-w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0476" y="6375331"/>
            <a:ext cx="23147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Cell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Apr 5;173(2):338-354.e15.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6853" y="6375331"/>
            <a:ext cx="28205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Nucleic</a:t>
            </a:r>
            <a:r>
              <a:rPr lang="pt-BR" sz="1000" b="1" i="1" dirty="0">
                <a:latin typeface="Arial"/>
                <a:cs typeface="Arial"/>
              </a:rPr>
              <a:t> </a:t>
            </a:r>
            <a:r>
              <a:rPr lang="pt-BR" sz="1000" b="1" i="1" dirty="0" err="1">
                <a:latin typeface="Arial"/>
                <a:cs typeface="Arial"/>
              </a:rPr>
              <a:t>Acids</a:t>
            </a:r>
            <a:r>
              <a:rPr lang="pt-BR" sz="1000" b="1" i="1" dirty="0">
                <a:latin typeface="Arial"/>
                <a:cs typeface="Arial"/>
              </a:rPr>
              <a:t> Res</a:t>
            </a:r>
            <a:r>
              <a:rPr lang="pt-BR" sz="1000" i="1" dirty="0">
                <a:latin typeface="Arial"/>
                <a:cs typeface="Arial"/>
              </a:rPr>
              <a:t>. </a:t>
            </a:r>
            <a:r>
              <a:rPr lang="pt-BR" sz="1000" dirty="0">
                <a:latin typeface="Arial"/>
                <a:cs typeface="Arial"/>
              </a:rPr>
              <a:t>2017 </a:t>
            </a:r>
            <a:r>
              <a:rPr lang="pt-BR" sz="1000" dirty="0" err="1">
                <a:latin typeface="Arial"/>
                <a:cs typeface="Arial"/>
              </a:rPr>
              <a:t>Sep</a:t>
            </a:r>
            <a:r>
              <a:rPr lang="pt-BR" sz="1000" dirty="0">
                <a:latin typeface="Arial"/>
                <a:cs typeface="Arial"/>
              </a:rPr>
              <a:t> 29;45(17):e156.</a:t>
            </a:r>
          </a:p>
        </p:txBody>
      </p:sp>
    </p:spTree>
    <p:extLst>
      <p:ext uri="{BB962C8B-B14F-4D97-AF65-F5344CB8AC3E}">
        <p14:creationId xmlns:p14="http://schemas.microsoft.com/office/powerpoint/2010/main" val="3520887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7" grpId="0"/>
      <p:bldP spid="20" grpId="0"/>
      <p:bldP spid="21" grpId="0"/>
      <p:bldP spid="22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Linear SVM: </a:t>
            </a:r>
            <a:r>
              <a:rPr lang="en-US" sz="1800" dirty="0" smtClean="0">
                <a:latin typeface="Arial"/>
                <a:cs typeface="Arial"/>
              </a:rPr>
              <a:t>Representation, Learning and Inference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linear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1806976"/>
            <a:ext cx="2743200" cy="835819"/>
          </a:xfrm>
          <a:prstGeom prst="rect">
            <a:avLst/>
          </a:prstGeom>
        </p:spPr>
      </p:pic>
      <p:pic>
        <p:nvPicPr>
          <p:cNvPr id="8" name="Picture 7" descr="linear_svm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497626"/>
            <a:ext cx="2743200" cy="324678"/>
          </a:xfrm>
          <a:prstGeom prst="rect">
            <a:avLst/>
          </a:prstGeom>
        </p:spPr>
      </p:pic>
      <p:pic>
        <p:nvPicPr>
          <p:cNvPr id="9" name="Picture 8" descr="linear_svm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968937"/>
            <a:ext cx="2011680" cy="3030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9654" y="3084108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/>
                <a:cs typeface="Arial"/>
              </a:rPr>
              <a:t>s</a:t>
            </a:r>
            <a:r>
              <a:rPr lang="en-US" sz="1600" i="1" dirty="0" smtClean="0">
                <a:latin typeface="Arial"/>
                <a:cs typeface="Arial"/>
              </a:rPr>
              <a:t>ubject to</a:t>
            </a:r>
            <a:endParaRPr lang="en-US" sz="1600" i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9654" y="1412636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Objective function: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69654" y="4443267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Given a new point     ,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3" name="Picture 12" descr="bold_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65" y="4580802"/>
            <a:ext cx="137160" cy="118458"/>
          </a:xfrm>
          <a:prstGeom prst="rect">
            <a:avLst/>
          </a:prstGeom>
        </p:spPr>
      </p:pic>
      <p:pic>
        <p:nvPicPr>
          <p:cNvPr id="14" name="Picture 13" descr="linear_svm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76" y="4968250"/>
            <a:ext cx="1828800" cy="300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46424" y="4881497"/>
            <a:ext cx="2421464" cy="508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gn_func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24" y="5452929"/>
            <a:ext cx="2286000" cy="736169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998858" y="281378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7536" y="324841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27369" y="272206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7353" y="350376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00885" y="240597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27369" y="376769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75083" y="33842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210297" y="417797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298491" y="2222533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30793" y="26303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74086" y="329250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74983" y="43614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31903" y="358425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6864" y="376769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55514" y="456497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787" y="297324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89257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11253" y="417797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942208" y="315668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1112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39174" y="18556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45992" y="39945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53222" y="398140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26864" y="455315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52" idx="2"/>
          </p:cNvCxnSpPr>
          <p:nvPr/>
        </p:nvCxnSpPr>
        <p:spPr>
          <a:xfrm flipH="1">
            <a:off x="1567537" y="1952638"/>
            <a:ext cx="2407930" cy="36419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059087" y="1188125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075083" y="1750796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468942" y="1620088"/>
            <a:ext cx="994945" cy="679794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2014951">
            <a:off x="3559185" y="1698756"/>
            <a:ext cx="98578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margin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53" name="Straight Connector 52"/>
          <p:cNvCxnSpPr>
            <a:endCxn id="34" idx="5"/>
          </p:cNvCxnSpPr>
          <p:nvPr/>
        </p:nvCxnSpPr>
        <p:spPr>
          <a:xfrm flipH="1" flipV="1">
            <a:off x="3324643" y="3449083"/>
            <a:ext cx="202221" cy="13517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1" idx="1"/>
          </p:cNvCxnSpPr>
          <p:nvPr/>
        </p:nvCxnSpPr>
        <p:spPr>
          <a:xfrm>
            <a:off x="1953201" y="3994526"/>
            <a:ext cx="282928" cy="21030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8944" y="3767699"/>
            <a:ext cx="119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support vector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56" name="Straight Connector 55"/>
          <p:cNvCxnSpPr>
            <a:stCxn id="55" idx="3"/>
            <a:endCxn id="29" idx="2"/>
          </p:cNvCxnSpPr>
          <p:nvPr/>
        </p:nvCxnSpPr>
        <p:spPr>
          <a:xfrm flipV="1">
            <a:off x="1302424" y="3859421"/>
            <a:ext cx="624945" cy="467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linear_svm_eq_2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5800">
            <a:off x="748129" y="4707862"/>
            <a:ext cx="914400" cy="167951"/>
          </a:xfrm>
          <a:prstGeom prst="rect">
            <a:avLst/>
          </a:prstGeom>
        </p:spPr>
      </p:pic>
      <p:pic>
        <p:nvPicPr>
          <p:cNvPr id="58" name="Picture 57" descr="linear_svm_eq_1.gif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4985">
            <a:off x="1239489" y="4994116"/>
            <a:ext cx="914400" cy="166255"/>
          </a:xfrm>
          <a:prstGeom prst="rect">
            <a:avLst/>
          </a:prstGeom>
        </p:spPr>
      </p:pic>
      <p:pic>
        <p:nvPicPr>
          <p:cNvPr id="59" name="Picture 58" descr="linear_svm_eq_3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2391">
            <a:off x="1716222" y="5237031"/>
            <a:ext cx="1097280" cy="17634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3783452" y="2299882"/>
            <a:ext cx="417274" cy="289539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_w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54">
            <a:off x="3766159" y="2455836"/>
            <a:ext cx="274320" cy="320040"/>
          </a:xfrm>
          <a:prstGeom prst="rect">
            <a:avLst/>
          </a:prstGeom>
        </p:spPr>
      </p:pic>
      <p:pic>
        <p:nvPicPr>
          <p:cNvPr id="62" name="Picture 61" descr="i_w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832">
            <a:off x="3169721" y="3554392"/>
            <a:ext cx="274320" cy="320040"/>
          </a:xfrm>
          <a:prstGeom prst="rect">
            <a:avLst/>
          </a:prstGeom>
        </p:spPr>
      </p:pic>
      <p:pic>
        <p:nvPicPr>
          <p:cNvPr id="63" name="Picture 62" descr="j_w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71">
            <a:off x="2133283" y="3791124"/>
            <a:ext cx="274320" cy="3200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343172" y="3385078"/>
            <a:ext cx="58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slack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65" name="Straight Connector 64"/>
          <p:cNvCxnSpPr>
            <a:endCxn id="63" idx="0"/>
          </p:cNvCxnSpPr>
          <p:nvPr/>
        </p:nvCxnSpPr>
        <p:spPr>
          <a:xfrm flipH="1">
            <a:off x="2362983" y="3638282"/>
            <a:ext cx="111899" cy="18231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2" idx="1"/>
          </p:cNvCxnSpPr>
          <p:nvPr/>
        </p:nvCxnSpPr>
        <p:spPr>
          <a:xfrm>
            <a:off x="2812112" y="3567670"/>
            <a:ext cx="380677" cy="7061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74465" y="1806976"/>
            <a:ext cx="1312335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374465" y="2660416"/>
            <a:ext cx="1312335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Slack penalty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245575" y="1806976"/>
            <a:ext cx="894671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245575" y="2660416"/>
            <a:ext cx="894672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Margin size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562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Kernel SVM: </a:t>
            </a:r>
            <a:r>
              <a:rPr lang="en-US" sz="1800" dirty="0" smtClean="0">
                <a:latin typeface="Arial"/>
                <a:cs typeface="Arial"/>
              </a:rPr>
              <a:t>Representation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kernel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4866132"/>
            <a:ext cx="2286000" cy="256190"/>
          </a:xfrm>
          <a:prstGeom prst="rect">
            <a:avLst/>
          </a:prstGeom>
        </p:spPr>
      </p:pic>
      <p:pic>
        <p:nvPicPr>
          <p:cNvPr id="9" name="Picture 8" descr="kernel_lin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480080"/>
            <a:ext cx="1828800" cy="270295"/>
          </a:xfrm>
          <a:prstGeom prst="rect">
            <a:avLst/>
          </a:prstGeom>
        </p:spPr>
      </p:pic>
      <p:pic>
        <p:nvPicPr>
          <p:cNvPr id="10" name="Picture 9" descr="kernel_rb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834685"/>
            <a:ext cx="2286000" cy="343759"/>
          </a:xfrm>
          <a:prstGeom prst="rect">
            <a:avLst/>
          </a:prstGeom>
        </p:spPr>
      </p:pic>
      <p:pic>
        <p:nvPicPr>
          <p:cNvPr id="11" name="Picture 10" descr="kernel_pol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313892"/>
            <a:ext cx="2743200" cy="295154"/>
          </a:xfrm>
          <a:prstGeom prst="rect">
            <a:avLst/>
          </a:prstGeom>
        </p:spPr>
      </p:pic>
      <p:pic>
        <p:nvPicPr>
          <p:cNvPr id="12" name="Picture 11" descr="kernel_sigmoi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763215"/>
            <a:ext cx="3108960" cy="2746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5089" y="4402907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linear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5089" y="4839890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RBF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5089" y="5260026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polynomial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5089" y="5694449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sigmoid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7" name="Picture 16" descr="kernel_svm_2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5220737"/>
            <a:ext cx="2743200" cy="3099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52809" y="4281280"/>
            <a:ext cx="4547490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kernel_svm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4246"/>
            <a:ext cx="2286000" cy="2110767"/>
          </a:xfrm>
          <a:prstGeom prst="rect">
            <a:avLst/>
          </a:prstGeom>
        </p:spPr>
      </p:pic>
      <p:pic>
        <p:nvPicPr>
          <p:cNvPr id="8" name="Picture 7" descr="kernel_svm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94246"/>
            <a:ext cx="2286000" cy="2133874"/>
          </a:xfrm>
          <a:prstGeom prst="rect">
            <a:avLst/>
          </a:prstGeom>
        </p:spPr>
      </p:pic>
      <p:pic>
        <p:nvPicPr>
          <p:cNvPr id="20" name="Picture 19" descr="kernel_svm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63" y="1086686"/>
            <a:ext cx="3657600" cy="27432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27749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59492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phi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9" y="2182714"/>
            <a:ext cx="105058" cy="182879"/>
          </a:xfrm>
          <a:prstGeom prst="rect">
            <a:avLst/>
          </a:prstGeom>
        </p:spPr>
      </p:pic>
      <p:pic>
        <p:nvPicPr>
          <p:cNvPr id="29" name="Picture 28" descr="phi_inv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99" y="2136993"/>
            <a:ext cx="2990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/>
                <a:cs typeface="Arial"/>
              </a:rPr>
              <a:t>SVM</a:t>
            </a:r>
            <a:br>
              <a:rPr lang="en-US" sz="4000" dirty="0" smtClean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(a) </a:t>
            </a: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 smtClean="0">
                <a:latin typeface="Arial"/>
                <a:cs typeface="Arial"/>
              </a:rPr>
              <a:t>toy_data_1.csv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Set </a:t>
            </a:r>
            <a:r>
              <a:rPr lang="en-US" sz="1400" b="1" dirty="0" smtClean="0">
                <a:latin typeface="Arial"/>
                <a:cs typeface="Arial"/>
              </a:rPr>
              <a:t>kernel</a:t>
            </a:r>
            <a:r>
              <a:rPr lang="en-US" sz="1400" dirty="0" smtClean="0">
                <a:latin typeface="Arial"/>
                <a:cs typeface="Arial"/>
              </a:rPr>
              <a:t> = ‘linear’.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Experiment with </a:t>
            </a:r>
            <a:r>
              <a:rPr lang="en-US" sz="1400" b="1" dirty="0" smtClean="0">
                <a:latin typeface="Arial"/>
                <a:cs typeface="Arial"/>
              </a:rPr>
              <a:t>C</a:t>
            </a:r>
            <a:r>
              <a:rPr lang="en-US" sz="1400" dirty="0" smtClean="0">
                <a:latin typeface="Arial"/>
                <a:cs typeface="Arial"/>
              </a:rPr>
              <a:t> = 0.01, 0.1, 0.5, 1, 2, 5. 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2000" dirty="0" smtClean="0">
                <a:latin typeface="Arial"/>
                <a:cs typeface="Arial"/>
              </a:rPr>
              <a:t> </a:t>
            </a:r>
            <a:r>
              <a:rPr lang="en-US" sz="1800" dirty="0" smtClean="0">
                <a:latin typeface="Arial"/>
                <a:cs typeface="Arial"/>
              </a:rPr>
              <a:t>(b) Experiment on </a:t>
            </a:r>
            <a:r>
              <a:rPr lang="en-US" sz="1800" i="1" dirty="0" smtClean="0">
                <a:latin typeface="Arial"/>
                <a:cs typeface="Arial"/>
              </a:rPr>
              <a:t>toy_data_2.csv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First, set </a:t>
            </a:r>
            <a:r>
              <a:rPr lang="en-US" sz="1400" b="1" dirty="0" smtClean="0">
                <a:latin typeface="Arial"/>
                <a:cs typeface="Arial"/>
              </a:rPr>
              <a:t>kernel </a:t>
            </a:r>
            <a:r>
              <a:rPr lang="en-US" sz="1400" dirty="0" smtClean="0">
                <a:latin typeface="Arial"/>
                <a:cs typeface="Arial"/>
              </a:rPr>
              <a:t>= ‘</a:t>
            </a:r>
            <a:r>
              <a:rPr lang="en-US" sz="1400" dirty="0" err="1" smtClean="0">
                <a:latin typeface="Arial"/>
                <a:cs typeface="Arial"/>
              </a:rPr>
              <a:t>rbf</a:t>
            </a:r>
            <a:r>
              <a:rPr lang="en-US" sz="1400" dirty="0" smtClean="0">
                <a:latin typeface="Arial"/>
                <a:cs typeface="Arial"/>
              </a:rPr>
              <a:t>’ and </a:t>
            </a:r>
            <a:r>
              <a:rPr lang="en-US" sz="1400" b="1" dirty="0" smtClean="0">
                <a:latin typeface="Arial"/>
                <a:cs typeface="Arial"/>
              </a:rPr>
              <a:t>C </a:t>
            </a:r>
            <a:r>
              <a:rPr lang="en-US" sz="1400" dirty="0" smtClean="0">
                <a:latin typeface="Arial"/>
                <a:cs typeface="Arial"/>
              </a:rPr>
              <a:t>= 1.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Train with </a:t>
            </a:r>
            <a:r>
              <a:rPr lang="en-US" sz="1400" b="1" dirty="0" smtClean="0">
                <a:latin typeface="Arial"/>
                <a:cs typeface="Arial"/>
              </a:rPr>
              <a:t>gamma</a:t>
            </a:r>
            <a:r>
              <a:rPr lang="en-US" sz="1400" dirty="0" smtClean="0">
                <a:latin typeface="Arial"/>
                <a:cs typeface="Arial"/>
              </a:rPr>
              <a:t> = 0.01, 0.1, 0.2, 0.5, 2, 10, 50, 200.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Then, set </a:t>
            </a:r>
            <a:r>
              <a:rPr lang="en-US" sz="1400" b="1" dirty="0" smtClean="0">
                <a:latin typeface="Arial"/>
                <a:cs typeface="Arial"/>
              </a:rPr>
              <a:t>kernel </a:t>
            </a:r>
            <a:r>
              <a:rPr lang="en-US" sz="1400" dirty="0" smtClean="0">
                <a:latin typeface="Arial"/>
                <a:cs typeface="Arial"/>
              </a:rPr>
              <a:t>= ‘poly’, </a:t>
            </a:r>
            <a:r>
              <a:rPr lang="en-US" sz="1400" b="1" dirty="0" smtClean="0">
                <a:latin typeface="Arial"/>
                <a:cs typeface="Arial"/>
              </a:rPr>
              <a:t>C</a:t>
            </a:r>
            <a:r>
              <a:rPr lang="en-US" sz="1400" dirty="0" smtClean="0">
                <a:latin typeface="Arial"/>
                <a:cs typeface="Arial"/>
              </a:rPr>
              <a:t> = 1 and </a:t>
            </a:r>
            <a:r>
              <a:rPr lang="en-US" sz="1400" b="1" dirty="0" smtClean="0">
                <a:latin typeface="Arial"/>
                <a:cs typeface="Arial"/>
              </a:rPr>
              <a:t>gamma</a:t>
            </a:r>
            <a:r>
              <a:rPr lang="en-US" sz="1400" dirty="0" smtClean="0">
                <a:latin typeface="Arial"/>
                <a:cs typeface="Arial"/>
              </a:rPr>
              <a:t> = 0.5.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Experiment with </a:t>
            </a:r>
            <a:r>
              <a:rPr lang="en-US" sz="1400" b="1" dirty="0" smtClean="0">
                <a:latin typeface="Arial"/>
                <a:cs typeface="Arial"/>
              </a:rPr>
              <a:t>degree</a:t>
            </a:r>
            <a:r>
              <a:rPr lang="en-US" sz="1400" dirty="0" smtClean="0">
                <a:latin typeface="Arial"/>
                <a:cs typeface="Arial"/>
              </a:rPr>
              <a:t> = 1, 2, 3, 4, 5.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do you observe? Why?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6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179610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48288" y="2396058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08121" y="186971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8105" y="265141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79244" y="258655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67438" y="4037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03133" y="3275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5549" y="3529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2577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56577" y="1370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19422" y="25865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48211" y="318345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12655" y="273190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2966" y="34374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36266" y="371262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32966" y="209972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7616" y="403718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1155" y="32751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34766" y="18697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95772" y="39990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19926" y="1003292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26744" y="400613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22812" y="100329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86009" y="438404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71172" y="2953447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4" idx="3"/>
            <a:endCxn id="17" idx="0"/>
          </p:cNvCxnSpPr>
          <p:nvPr/>
        </p:nvCxnSpPr>
        <p:spPr>
          <a:xfrm flipH="1">
            <a:off x="2923744" y="3110026"/>
            <a:ext cx="73260" cy="419155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4" idx="5"/>
            <a:endCxn id="23" idx="1"/>
          </p:cNvCxnSpPr>
          <p:nvPr/>
        </p:nvCxnSpPr>
        <p:spPr>
          <a:xfrm>
            <a:off x="3121729" y="3110026"/>
            <a:ext cx="237069" cy="354298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4" idx="1"/>
            <a:endCxn id="14" idx="5"/>
          </p:cNvCxnSpPr>
          <p:nvPr/>
        </p:nvCxnSpPr>
        <p:spPr>
          <a:xfrm flipH="1" flipV="1">
            <a:off x="2629801" y="2743138"/>
            <a:ext cx="367203" cy="2371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057901" y="1499880"/>
            <a:ext cx="219004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08186" y="198953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08186" y="1622646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426911" y="1576079"/>
            <a:ext cx="165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0 training point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26911" y="193831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1 training point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660093" y="2089845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3" idx="7"/>
            <a:endCxn id="12" idx="2"/>
          </p:cNvCxnSpPr>
          <p:nvPr/>
        </p:nvCxnSpPr>
        <p:spPr>
          <a:xfrm flipV="1">
            <a:off x="1810650" y="1961436"/>
            <a:ext cx="297471" cy="1552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3" idx="4"/>
            <a:endCxn id="11" idx="1"/>
          </p:cNvCxnSpPr>
          <p:nvPr/>
        </p:nvCxnSpPr>
        <p:spPr>
          <a:xfrm>
            <a:off x="1748288" y="2273289"/>
            <a:ext cx="25832" cy="14963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330167" y="2081328"/>
            <a:ext cx="329926" cy="635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4719383" y="3437459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29" idx="0"/>
          </p:cNvCxnSpPr>
          <p:nvPr/>
        </p:nvCxnSpPr>
        <p:spPr>
          <a:xfrm>
            <a:off x="4835092" y="3616724"/>
            <a:ext cx="148875" cy="382356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7"/>
            <a:endCxn id="27" idx="2"/>
          </p:cNvCxnSpPr>
          <p:nvPr/>
        </p:nvCxnSpPr>
        <p:spPr>
          <a:xfrm flipV="1">
            <a:off x="4869940" y="3366902"/>
            <a:ext cx="341215" cy="9742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3"/>
            <a:endCxn id="24" idx="7"/>
          </p:cNvCxnSpPr>
          <p:nvPr/>
        </p:nvCxnSpPr>
        <p:spPr>
          <a:xfrm flipH="1">
            <a:off x="4486823" y="3594038"/>
            <a:ext cx="258392" cy="1454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2655633" y="2713452"/>
            <a:ext cx="367203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147561" y="3090975"/>
            <a:ext cx="237069" cy="35429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955967" y="3124138"/>
            <a:ext cx="73260" cy="4191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34" idx="7"/>
            <a:endCxn id="20" idx="3"/>
          </p:cNvCxnSpPr>
          <p:nvPr/>
        </p:nvCxnSpPr>
        <p:spPr>
          <a:xfrm flipV="1">
            <a:off x="3121729" y="2743138"/>
            <a:ext cx="523525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34" idx="0"/>
            <a:endCxn id="25" idx="3"/>
          </p:cNvCxnSpPr>
          <p:nvPr/>
        </p:nvCxnSpPr>
        <p:spPr>
          <a:xfrm flipV="1">
            <a:off x="3059367" y="2256303"/>
            <a:ext cx="299431" cy="697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787641" y="2273289"/>
            <a:ext cx="25832" cy="14963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337656" y="2045997"/>
            <a:ext cx="329926" cy="635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836482" y="1989606"/>
            <a:ext cx="297471" cy="1552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3" idx="7"/>
          </p:cNvCxnSpPr>
          <p:nvPr/>
        </p:nvCxnSpPr>
        <p:spPr>
          <a:xfrm flipH="1">
            <a:off x="1278662" y="2246424"/>
            <a:ext cx="388921" cy="431857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63" idx="0"/>
            <a:endCxn id="30" idx="4"/>
          </p:cNvCxnSpPr>
          <p:nvPr/>
        </p:nvCxnSpPr>
        <p:spPr>
          <a:xfrm flipV="1">
            <a:off x="1748288" y="1186736"/>
            <a:ext cx="359833" cy="90310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888716" y="3402857"/>
            <a:ext cx="341215" cy="9742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795502" y="3616615"/>
            <a:ext cx="148875" cy="382356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460991" y="3567173"/>
            <a:ext cx="258392" cy="1454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0" idx="1"/>
            <a:endCxn id="22" idx="4"/>
          </p:cNvCxnSpPr>
          <p:nvPr/>
        </p:nvCxnSpPr>
        <p:spPr>
          <a:xfrm flipH="1" flipV="1">
            <a:off x="4600850" y="2915346"/>
            <a:ext cx="144365" cy="5489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0" idx="2"/>
            <a:endCxn id="21" idx="5"/>
          </p:cNvCxnSpPr>
          <p:nvPr/>
        </p:nvCxnSpPr>
        <p:spPr>
          <a:xfrm flipH="1" flipV="1">
            <a:off x="4098768" y="3340037"/>
            <a:ext cx="620615" cy="189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6208186" y="2366303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6426911" y="230985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New point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6208186" y="2856065"/>
            <a:ext cx="214760" cy="0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208186" y="3127623"/>
            <a:ext cx="222957" cy="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431141" y="271756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K</a:t>
            </a:r>
            <a:r>
              <a:rPr lang="en-US" sz="1200" dirty="0" smtClean="0">
                <a:latin typeface="Arial"/>
                <a:cs typeface="Arial"/>
              </a:rPr>
              <a:t> = 3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431141" y="2989123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K</a:t>
            </a:r>
            <a:r>
              <a:rPr lang="en-US" sz="1200" dirty="0" smtClean="0">
                <a:latin typeface="Arial"/>
                <a:cs typeface="Arial"/>
              </a:rPr>
              <a:t> = 5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47" name="Picture 146" descr="knn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2" y="5931713"/>
            <a:ext cx="2286000" cy="758310"/>
          </a:xfrm>
          <a:prstGeom prst="rect">
            <a:avLst/>
          </a:prstGeom>
        </p:spPr>
      </p:pic>
      <p:pic>
        <p:nvPicPr>
          <p:cNvPr id="148" name="Picture 147" descr="kn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71" y="5181822"/>
            <a:ext cx="1965960" cy="60705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3256565" y="5265655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Manhattan distance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</a:t>
            </a:r>
            <a:r>
              <a:rPr lang="en-US" sz="1200" baseline="30000" dirty="0" smtClean="0">
                <a:latin typeface="Arial"/>
                <a:cs typeface="Arial"/>
              </a:rPr>
              <a:t>1</a:t>
            </a:r>
            <a:r>
              <a:rPr lang="en-US" sz="1200" dirty="0" smtClean="0">
                <a:latin typeface="Arial"/>
                <a:cs typeface="Arial"/>
              </a:rPr>
              <a:t> distance)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256565" y="6060674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Euclidean distance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</a:t>
            </a:r>
            <a:r>
              <a:rPr lang="en-US" sz="1200" baseline="30000" dirty="0" smtClean="0">
                <a:latin typeface="Arial"/>
                <a:cs typeface="Arial"/>
              </a:rPr>
              <a:t>2</a:t>
            </a:r>
            <a:r>
              <a:rPr lang="en-US" sz="1200" dirty="0" smtClean="0">
                <a:latin typeface="Arial"/>
                <a:cs typeface="Arial"/>
              </a:rPr>
              <a:t> distance)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51" name="Picture 150" descr="delta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040588"/>
            <a:ext cx="1828800" cy="620486"/>
          </a:xfrm>
          <a:prstGeom prst="rect">
            <a:avLst/>
          </a:prstGeom>
        </p:spPr>
      </p:pic>
      <p:pic>
        <p:nvPicPr>
          <p:cNvPr id="152" name="Picture 151" descr="knn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952881"/>
            <a:ext cx="2286000" cy="685800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5806722" y="3739490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Find </a:t>
            </a:r>
            <a:r>
              <a:rPr lang="en-US" sz="1600" i="1" dirty="0" smtClean="0">
                <a:latin typeface="Arial"/>
                <a:cs typeface="Arial"/>
              </a:rPr>
              <a:t>K</a:t>
            </a:r>
            <a:r>
              <a:rPr lang="en-US" sz="1600" dirty="0" smtClean="0">
                <a:latin typeface="Arial"/>
                <a:cs typeface="Arial"/>
              </a:rPr>
              <a:t> training points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5" name="Picture 154" descr="knn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4118905"/>
            <a:ext cx="2286000" cy="275219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5806721" y="4519834"/>
            <a:ext cx="287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closest to the new point    .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7" name="Picture 156" descr="bold_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23" y="4645350"/>
            <a:ext cx="137160" cy="118457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5889980" y="5842366"/>
            <a:ext cx="2421464" cy="9031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K-Nearest Neighbors: </a:t>
            </a:r>
            <a:r>
              <a:rPr lang="en-US" sz="1800" dirty="0">
                <a:latin typeface="Arial"/>
                <a:cs typeface="Arial"/>
              </a:rPr>
              <a:t>Representation, </a:t>
            </a:r>
            <a:r>
              <a:rPr lang="en-US" sz="1800" dirty="0" smtClean="0">
                <a:latin typeface="Arial"/>
                <a:cs typeface="Arial"/>
              </a:rPr>
              <a:t>Learning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84529" y="4731948"/>
            <a:ext cx="4900698" cy="201352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461431" y="4775709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Measure of distance: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615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K-Nearest Neighbors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 smtClean="0">
                <a:latin typeface="Arial"/>
                <a:cs typeface="Arial"/>
              </a:rPr>
              <a:t>toy_data_2.csv</a:t>
            </a:r>
            <a:r>
              <a:rPr lang="en-US" sz="1800" dirty="0" smtClean="0">
                <a:latin typeface="Arial"/>
                <a:cs typeface="Arial"/>
              </a:rPr>
              <a:t> and </a:t>
            </a:r>
            <a:r>
              <a:rPr lang="en-US" sz="1800" i="1" dirty="0" smtClean="0">
                <a:latin typeface="Arial"/>
                <a:cs typeface="Arial"/>
              </a:rPr>
              <a:t>toy_data_5.csv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Vary </a:t>
            </a:r>
            <a:r>
              <a:rPr lang="en-US" sz="1400" b="1" dirty="0" err="1" smtClean="0">
                <a:latin typeface="Arial"/>
                <a:cs typeface="Arial"/>
              </a:rPr>
              <a:t>n_neighbors</a:t>
            </a:r>
            <a:r>
              <a:rPr lang="en-US" sz="1400" dirty="0" smtClean="0">
                <a:latin typeface="Arial"/>
                <a:cs typeface="Arial"/>
              </a:rPr>
              <a:t> and </a:t>
            </a:r>
            <a:r>
              <a:rPr lang="en-US" sz="1400" b="1" dirty="0" smtClean="0">
                <a:latin typeface="Arial"/>
                <a:cs typeface="Arial"/>
              </a:rPr>
              <a:t>metric</a:t>
            </a:r>
            <a:r>
              <a:rPr lang="en-US" sz="1400" dirty="0" smtClean="0">
                <a:latin typeface="Arial"/>
                <a:cs typeface="Arial"/>
              </a:rPr>
              <a:t>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do you observe? Why?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360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478" y="1114300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60985" y="108902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6830" y="248348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Oval 6"/>
          <p:cNvSpPr/>
          <p:nvPr/>
        </p:nvSpPr>
        <p:spPr>
          <a:xfrm>
            <a:off x="1253783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0007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236960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6832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203785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2228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79181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7063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4016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65862" y="2469258"/>
            <a:ext cx="5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cxnSp>
        <p:nvCxnSpPr>
          <p:cNvPr id="17" name="Straight Connector 16"/>
          <p:cNvCxnSpPr>
            <a:stCxn id="5" idx="4"/>
            <a:endCxn id="7" idx="0"/>
          </p:cNvCxnSpPr>
          <p:nvPr/>
        </p:nvCxnSpPr>
        <p:spPr>
          <a:xfrm flipH="1">
            <a:off x="1482383" y="1546227"/>
            <a:ext cx="2407202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9" idx="0"/>
          </p:cNvCxnSpPr>
          <p:nvPr/>
        </p:nvCxnSpPr>
        <p:spPr>
          <a:xfrm flipH="1">
            <a:off x="2465560" y="1546227"/>
            <a:ext cx="1424025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4"/>
            <a:endCxn id="11" idx="0"/>
          </p:cNvCxnSpPr>
          <p:nvPr/>
        </p:nvCxnSpPr>
        <p:spPr>
          <a:xfrm flipH="1">
            <a:off x="3432385" y="1546227"/>
            <a:ext cx="457200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3" idx="0"/>
          </p:cNvCxnSpPr>
          <p:nvPr/>
        </p:nvCxnSpPr>
        <p:spPr>
          <a:xfrm>
            <a:off x="3889585" y="1546227"/>
            <a:ext cx="518196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4"/>
            <a:endCxn id="15" idx="0"/>
          </p:cNvCxnSpPr>
          <p:nvPr/>
        </p:nvCxnSpPr>
        <p:spPr>
          <a:xfrm>
            <a:off x="3889585" y="1546227"/>
            <a:ext cx="2393031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56122" y="1089027"/>
            <a:ext cx="133067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Class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56123" y="2472443"/>
            <a:ext cx="1330677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Features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38" name="Picture 37" descr="naive_bayes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1" y="3259629"/>
            <a:ext cx="3657600" cy="569522"/>
          </a:xfrm>
          <a:prstGeom prst="rect">
            <a:avLst/>
          </a:prstGeom>
        </p:spPr>
      </p:pic>
      <p:pic>
        <p:nvPicPr>
          <p:cNvPr id="39" name="Picture 38" descr="naive_bayes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50" y="4053110"/>
            <a:ext cx="2103120" cy="586324"/>
          </a:xfrm>
          <a:prstGeom prst="rect">
            <a:avLst/>
          </a:prstGeom>
        </p:spPr>
      </p:pic>
      <p:pic>
        <p:nvPicPr>
          <p:cNvPr id="40" name="Picture 39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49" y="4912828"/>
            <a:ext cx="3200400" cy="661942"/>
          </a:xfrm>
          <a:prstGeom prst="rect">
            <a:avLst/>
          </a:prstGeom>
        </p:spPr>
      </p:pic>
      <p:pic>
        <p:nvPicPr>
          <p:cNvPr id="41" name="Picture 40" descr="naive_bayes_4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98" y="5865970"/>
            <a:ext cx="2743200" cy="66892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405949" y="5755395"/>
            <a:ext cx="2928055" cy="883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Naïve Bayes: </a:t>
            </a:r>
            <a:r>
              <a:rPr lang="en-US" sz="1800" dirty="0" smtClean="0">
                <a:latin typeface="Arial"/>
                <a:cs typeface="Arial"/>
              </a:rPr>
              <a:t>Representation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05218" y="4188592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(independence)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54995" y="4912828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Discrete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57988" y="5753864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Continuous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66162" y="4818715"/>
            <a:ext cx="3541596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naive_bayes_5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5384020"/>
            <a:ext cx="3200400" cy="286703"/>
          </a:xfrm>
          <a:prstGeom prst="rect">
            <a:avLst/>
          </a:prstGeom>
        </p:spPr>
      </p:pic>
      <p:pic>
        <p:nvPicPr>
          <p:cNvPr id="51" name="Picture 50" descr="naive_bayes_6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6205881"/>
            <a:ext cx="2834640" cy="3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07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99553" y="1298447"/>
            <a:ext cx="676969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4712" y="1298447"/>
            <a:ext cx="470688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Naïve Bayes: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learning_eq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06706"/>
            <a:ext cx="2743200" cy="531688"/>
          </a:xfrm>
          <a:prstGeom prst="rect">
            <a:avLst/>
          </a:prstGeom>
        </p:spPr>
      </p:pic>
      <p:pic>
        <p:nvPicPr>
          <p:cNvPr id="6" name="Picture 5" descr="learning_eq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3586969"/>
            <a:ext cx="5029200" cy="811924"/>
          </a:xfrm>
          <a:prstGeom prst="rect">
            <a:avLst/>
          </a:prstGeom>
        </p:spPr>
      </p:pic>
      <p:pic>
        <p:nvPicPr>
          <p:cNvPr id="7" name="Picture 6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23" y="1298447"/>
            <a:ext cx="3200400" cy="66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959893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Recall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968152"/>
            <a:ext cx="189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To estimate         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7" r="32980"/>
          <a:stretch/>
        </p:blipFill>
        <p:spPr>
          <a:xfrm>
            <a:off x="1570602" y="1859519"/>
            <a:ext cx="524633" cy="661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2838394"/>
            <a:ext cx="215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To estimate              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4" name="Picture 13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9"/>
          <a:stretch/>
        </p:blipFill>
        <p:spPr>
          <a:xfrm>
            <a:off x="1615006" y="2720764"/>
            <a:ext cx="707311" cy="6619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4987" y="3796871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Discrete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04987" y="5206205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Continuous feature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7" name="Picture 16" descr="learning_eq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4621183"/>
            <a:ext cx="2743200" cy="692727"/>
          </a:xfrm>
          <a:prstGeom prst="rect">
            <a:avLst/>
          </a:prstGeom>
        </p:spPr>
      </p:pic>
      <p:pic>
        <p:nvPicPr>
          <p:cNvPr id="18" name="Picture 17" descr="learning_eq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5544759"/>
            <a:ext cx="3657600" cy="6997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0188" y="4534537"/>
            <a:ext cx="7846612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0188" y="3498945"/>
            <a:ext cx="7846612" cy="9857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25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Naïve Bayes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 smtClean="0">
                <a:latin typeface="Arial"/>
                <a:cs typeface="Arial"/>
              </a:rPr>
              <a:t>toy_data_4.csv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Use the following </a:t>
            </a:r>
            <a:r>
              <a:rPr lang="en-US" sz="1400" b="1" dirty="0" err="1" smtClean="0">
                <a:latin typeface="Arial"/>
                <a:cs typeface="Arial"/>
              </a:rPr>
              <a:t>class_prior</a:t>
            </a:r>
            <a:r>
              <a:rPr lang="en-US" sz="1400" dirty="0" smtClean="0">
                <a:latin typeface="Arial"/>
                <a:cs typeface="Arial"/>
              </a:rPr>
              <a:t>: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(a) 0.5, 0.25, 0.25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(b) 0.25, 0.5, 0.25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de-DE" sz="1400" dirty="0" smtClean="0">
                <a:latin typeface="Arial"/>
                <a:cs typeface="Arial"/>
              </a:rPr>
              <a:t>(c) 0.25, 0.25, 0.5</a:t>
            </a: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do you observe? Why?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0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Next Steps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86272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Visit the accompanying </a:t>
            </a:r>
            <a:r>
              <a:rPr lang="en-US" sz="2000" dirty="0" smtClean="0">
                <a:latin typeface="Arial"/>
                <a:cs typeface="Arial"/>
                <a:hlinkClick r:id="rId3"/>
              </a:rPr>
              <a:t>guides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Ask questions on </a:t>
            </a:r>
            <a:r>
              <a:rPr lang="en-US" sz="2000" dirty="0" smtClean="0">
                <a:latin typeface="Arial"/>
                <a:cs typeface="Arial"/>
                <a:hlinkClick r:id="rId4"/>
              </a:rPr>
              <a:t>GitHub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Experiment with the </a:t>
            </a:r>
            <a:r>
              <a:rPr lang="en-US" sz="2000" dirty="0" smtClean="0">
                <a:latin typeface="Arial"/>
                <a:cs typeface="Arial"/>
                <a:hlinkClick r:id="rId5"/>
              </a:rPr>
              <a:t>Python notebook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 err="1" smtClean="0">
                <a:latin typeface="Arial"/>
                <a:cs typeface="Arial"/>
                <a:hlinkClick r:id="rId6"/>
              </a:rPr>
              <a:t>Scikit</a:t>
            </a:r>
            <a:r>
              <a:rPr lang="en-US" sz="2000" dirty="0" smtClean="0">
                <a:latin typeface="Arial"/>
                <a:cs typeface="Arial"/>
                <a:hlinkClick r:id="rId6"/>
              </a:rPr>
              <a:t>-learn tutorials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  <a:hlinkClick r:id="rId7"/>
              </a:rPr>
              <a:t>Python </a:t>
            </a:r>
            <a:r>
              <a:rPr lang="en-US" sz="2000" dirty="0">
                <a:latin typeface="Arial"/>
                <a:cs typeface="Arial"/>
                <a:hlinkClick r:id="rId7"/>
              </a:rPr>
              <a:t>Machine </a:t>
            </a:r>
            <a:r>
              <a:rPr lang="en-US" sz="2000" dirty="0" smtClean="0">
                <a:latin typeface="Arial"/>
                <a:cs typeface="Arial"/>
                <a:hlinkClick r:id="rId7"/>
              </a:rPr>
              <a:t>Learning </a:t>
            </a:r>
            <a:r>
              <a:rPr lang="en-US" sz="2000" dirty="0">
                <a:latin typeface="Arial"/>
                <a:cs typeface="Arial"/>
                <a:hlinkClick r:id="rId7"/>
              </a:rPr>
              <a:t>book code </a:t>
            </a:r>
            <a:r>
              <a:rPr lang="en-US" sz="2000" dirty="0" smtClean="0">
                <a:latin typeface="Arial"/>
                <a:cs typeface="Arial"/>
                <a:hlinkClick r:id="rId7"/>
              </a:rPr>
              <a:t>examples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8"/>
              </a:rPr>
              <a:t>Jake </a:t>
            </a:r>
            <a:r>
              <a:rPr lang="en-US" sz="2000" dirty="0" err="1" smtClean="0">
                <a:latin typeface="Arial"/>
                <a:cs typeface="Arial"/>
                <a:hlinkClick r:id="rId8"/>
              </a:rPr>
              <a:t>VanderPlas</a:t>
            </a:r>
            <a:r>
              <a:rPr lang="en-US" sz="2000" dirty="0" smtClean="0">
                <a:latin typeface="Arial"/>
                <a:cs typeface="Arial"/>
                <a:hlinkClick r:id="rId8"/>
              </a:rPr>
              <a:t> tutorial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Prepare your data with </a:t>
            </a:r>
            <a:r>
              <a:rPr lang="en-US" sz="2000" dirty="0" smtClean="0">
                <a:latin typeface="Arial"/>
                <a:cs typeface="Arial"/>
                <a:hlinkClick r:id="rId9"/>
              </a:rPr>
              <a:t>Data Carpentry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 smtClean="0">
                <a:latin typeface="Arial"/>
                <a:cs typeface="Arial"/>
              </a:rPr>
              <a:t>Regression, unsupervised learning, feature engineering, and other topics we did not cover</a:t>
            </a:r>
          </a:p>
        </p:txBody>
      </p:sp>
    </p:spTree>
    <p:extLst>
      <p:ext uri="{BB962C8B-B14F-4D97-AF65-F5344CB8AC3E}">
        <p14:creationId xmlns:p14="http://schemas.microsoft.com/office/powerpoint/2010/main" val="325154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Acknowledgements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ML consultants: Chris Magnano</a:t>
            </a:r>
            <a:r>
              <a:rPr lang="en-US" sz="2000" dirty="0">
                <a:latin typeface="Arial"/>
                <a:cs typeface="Arial"/>
              </a:rPr>
              <a:t>, Ross </a:t>
            </a:r>
            <a:r>
              <a:rPr lang="en-US" sz="2000" dirty="0" smtClean="0">
                <a:latin typeface="Arial"/>
                <a:cs typeface="Arial"/>
              </a:rPr>
              <a:t>Kleiman, </a:t>
            </a:r>
            <a:r>
              <a:rPr lang="en-US" sz="2000" dirty="0" err="1" smtClean="0">
                <a:latin typeface="Arial"/>
                <a:cs typeface="Arial"/>
              </a:rPr>
              <a:t>Zijie</a:t>
            </a:r>
            <a:r>
              <a:rPr lang="en-US" sz="2000" dirty="0" smtClean="0">
                <a:latin typeface="Arial"/>
                <a:cs typeface="Arial"/>
              </a:rPr>
              <a:t> (Jay) Wang</a:t>
            </a:r>
          </a:p>
          <a:p>
            <a:r>
              <a:rPr lang="en-US" sz="2000" dirty="0" smtClean="0">
                <a:latin typeface="Arial"/>
                <a:cs typeface="Arial"/>
              </a:rPr>
              <a:t>Debora </a:t>
            </a:r>
            <a:r>
              <a:rPr lang="en-US" sz="2000" dirty="0" err="1" smtClean="0">
                <a:latin typeface="Arial"/>
                <a:cs typeface="Arial"/>
              </a:rPr>
              <a:t>Treu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Megan McClean</a:t>
            </a:r>
          </a:p>
          <a:p>
            <a:r>
              <a:rPr lang="en-US" sz="2000" dirty="0" smtClean="0">
                <a:latin typeface="Arial"/>
                <a:cs typeface="Arial"/>
              </a:rPr>
              <a:t>Python Machine Learning book authors</a:t>
            </a:r>
            <a:r>
              <a:rPr lang="fi-FI" sz="2000" dirty="0" smtClean="0">
                <a:latin typeface="Arial"/>
                <a:cs typeface="Arial"/>
              </a:rPr>
              <a:t> </a:t>
            </a:r>
            <a:r>
              <a:rPr lang="fi-FI" sz="2000" dirty="0">
                <a:latin typeface="Arial"/>
                <a:cs typeface="Arial"/>
              </a:rPr>
              <a:t>Sebastian Raschka </a:t>
            </a:r>
            <a:r>
              <a:rPr lang="fi-FI" sz="2000" dirty="0" smtClean="0">
                <a:latin typeface="Arial"/>
                <a:cs typeface="Arial"/>
              </a:rPr>
              <a:t>and Vahid Mirjalili</a:t>
            </a:r>
          </a:p>
          <a:p>
            <a:r>
              <a:rPr lang="fi-FI" sz="2000" dirty="0">
                <a:latin typeface="Arial"/>
                <a:cs typeface="Arial"/>
              </a:rPr>
              <a:t>NSF </a:t>
            </a:r>
            <a:r>
              <a:rPr lang="fi-FI" sz="2000" dirty="0" smtClean="0">
                <a:latin typeface="Arial"/>
                <a:cs typeface="Arial"/>
              </a:rPr>
              <a:t>1553206</a:t>
            </a:r>
          </a:p>
          <a:p>
            <a:r>
              <a:rPr lang="fi-FI" sz="2000" dirty="0" smtClean="0">
                <a:latin typeface="Arial"/>
                <a:cs typeface="Arial"/>
              </a:rPr>
              <a:t>Workshop participants</a:t>
            </a:r>
            <a:endParaRPr lang="en-US" sz="2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515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5452"/>
            <a:ext cx="4572000" cy="1242874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703"/>
            <a:ext cx="3657600" cy="4693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7849" y="5317164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pic>
        <p:nvPicPr>
          <p:cNvPr id="35" name="Picture 34" descr="d41586-018-02881-7_1552632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13" y="2900333"/>
            <a:ext cx="4300962" cy="2370906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459412" y="5689110"/>
            <a:ext cx="2251888" cy="2964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 smtClean="0">
                <a:latin typeface="Arial"/>
                <a:cs typeface="Arial"/>
              </a:rPr>
              <a:t>Why it matters?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8306" y="5985587"/>
            <a:ext cx="3658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Lower cost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Higher diagnostic precision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Insight into grouping of tumor types</a:t>
            </a:r>
          </a:p>
        </p:txBody>
      </p:sp>
      <p:sp>
        <p:nvSpPr>
          <p:cNvPr id="38" name="Content Placeholder 4"/>
          <p:cNvSpPr txBox="1">
            <a:spLocks/>
          </p:cNvSpPr>
          <p:nvPr/>
        </p:nvSpPr>
        <p:spPr>
          <a:xfrm>
            <a:off x="459412" y="2588884"/>
            <a:ext cx="225188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 smtClean="0">
                <a:latin typeface="Arial"/>
                <a:cs typeface="Arial"/>
              </a:rPr>
              <a:t>What was learned?</a:t>
            </a:r>
          </a:p>
        </p:txBody>
      </p:sp>
      <p:sp>
        <p:nvSpPr>
          <p:cNvPr id="47" name="Content Placeholder 4"/>
          <p:cNvSpPr>
            <a:spLocks noGrp="1"/>
          </p:cNvSpPr>
          <p:nvPr>
            <p:ph idx="1"/>
          </p:nvPr>
        </p:nvSpPr>
        <p:spPr>
          <a:xfrm>
            <a:off x="5414803" y="1924703"/>
            <a:ext cx="3271996" cy="3665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Samples: </a:t>
            </a:r>
          </a:p>
          <a:p>
            <a:pPr marL="0" indent="0">
              <a:buNone/>
            </a:pPr>
            <a:r>
              <a:rPr lang="en-US" sz="1200" dirty="0" smtClean="0">
                <a:latin typeface="Arial"/>
                <a:cs typeface="Arial"/>
              </a:rPr>
              <a:t>2801 genome-wide DNA methylation profiles of tumor samples from patients</a:t>
            </a:r>
          </a:p>
          <a:p>
            <a:pPr marL="0" indent="0">
              <a:buNone/>
            </a:pPr>
            <a:endParaRPr lang="en-US" sz="1200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Features</a:t>
            </a:r>
            <a:r>
              <a:rPr lang="en-US" sz="1400" b="1" dirty="0">
                <a:latin typeface="Arial"/>
                <a:cs typeface="Arial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latin typeface="Arial"/>
                <a:cs typeface="Arial"/>
              </a:rPr>
              <a:t>Intensities of methylation signal at ~450,000 target sites in the genome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Labels:</a:t>
            </a:r>
          </a:p>
          <a:p>
            <a:pPr marL="0" indent="0">
              <a:buNone/>
            </a:pPr>
            <a:r>
              <a:rPr lang="en-US" sz="1200" dirty="0" smtClean="0">
                <a:latin typeface="Arial"/>
                <a:cs typeface="Arial"/>
              </a:rPr>
              <a:t>Tumor types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			     </a:t>
            </a:r>
            <a:r>
              <a:rPr lang="en-US" sz="1200" b="1" dirty="0" smtClean="0">
                <a:latin typeface="Arial"/>
                <a:cs typeface="Arial"/>
              </a:rPr>
              <a:t>Machine learning</a:t>
            </a:r>
          </a:p>
          <a:p>
            <a:pPr marL="0" indent="0">
              <a:buNone/>
            </a:pPr>
            <a:endParaRPr lang="en-US" sz="1400" b="1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Classifier</a:t>
            </a:r>
            <a:r>
              <a:rPr lang="en-US" sz="1400" b="1" dirty="0">
                <a:latin typeface="Arial"/>
                <a:cs typeface="Arial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latin typeface="Arial"/>
                <a:cs typeface="Arial"/>
              </a:rPr>
              <a:t>A random forest classifier with ~10,000 trees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14250" y="1924703"/>
            <a:ext cx="3272549" cy="23217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414804" y="4857499"/>
            <a:ext cx="3271996" cy="7324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48" idx="2"/>
          </p:cNvCxnSpPr>
          <p:nvPr/>
        </p:nvCxnSpPr>
        <p:spPr>
          <a:xfrm>
            <a:off x="7050525" y="4246473"/>
            <a:ext cx="0" cy="611026"/>
          </a:xfrm>
          <a:prstGeom prst="line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53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5" name="Picture 14" descr="dream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135" y="1135475"/>
            <a:ext cx="2290648" cy="912584"/>
          </a:xfrm>
          <a:prstGeom prst="rect">
            <a:avLst/>
          </a:prstGeom>
        </p:spPr>
      </p:pic>
      <p:pic>
        <p:nvPicPr>
          <p:cNvPr id="16" name="Picture 15" descr="Screen Shot 2018-11-30 at 5.05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64" y="2268568"/>
            <a:ext cx="3590674" cy="3817512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3424135" y="6187135"/>
            <a:ext cx="229064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err="1" smtClean="0">
                <a:latin typeface="Arial"/>
                <a:cs typeface="Arial"/>
              </a:rPr>
              <a:t>dreamchallenge.org</a:t>
            </a:r>
            <a:endParaRPr lang="en-US" sz="14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6830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58309"/>
            <a:ext cx="7772400" cy="537870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Brainstorming!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types of data do you generate in the lab? 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do you want to learn from your data?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Why it matters?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35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59" y="1385366"/>
            <a:ext cx="6400800" cy="4903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187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16575</TotalTime>
  <Words>1856</Words>
  <Application>Microsoft Macintosh PowerPoint</Application>
  <PresentationFormat>On-screen Show (4:3)</PresentationFormat>
  <Paragraphs>521</Paragraphs>
  <Slides>59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1" baseType="lpstr">
      <vt:lpstr>Office Theme</vt:lpstr>
      <vt:lpstr>Microsoft Equation</vt:lpstr>
      <vt:lpstr>Machine learning for biology 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Brainstorming!  What types of data do you generate in the lab?  What do you want to learn from your data? Why it matters?</vt:lpstr>
      <vt:lpstr>PowerPoint Presentation</vt:lpstr>
      <vt:lpstr>PowerPoint Presentation</vt:lpstr>
      <vt:lpstr>Dataset  Open the telomere ALT dataset telomere.csv.  What do the rows represent?  What are the features? How many classes are there?</vt:lpstr>
      <vt:lpstr>PowerPoint Presentation</vt:lpstr>
      <vt:lpstr>PowerPoint Presentation</vt:lpstr>
      <vt:lpstr>Get hands dirty!  Load telomere.csv and telomere_new.csv.  Train some classifiers of your choice. Predict labels for new data.</vt:lpstr>
      <vt:lpstr>PowerPoint Presentation</vt:lpstr>
      <vt:lpstr>PowerPoint Presentation</vt:lpstr>
      <vt:lpstr>PowerPoint Presentation</vt:lpstr>
      <vt:lpstr>PowerPoint Presentation</vt:lpstr>
      <vt:lpstr>What are the preprocessing steps? What issue does each step address?</vt:lpstr>
      <vt:lpstr>PowerPoint Presentation</vt:lpstr>
      <vt:lpstr>Training</vt:lpstr>
      <vt:lpstr>Loss</vt:lpstr>
      <vt:lpstr>PowerPoint Presentation</vt:lpstr>
      <vt:lpstr>Validation</vt:lpstr>
      <vt:lpstr>Validation &amp; Overfitting  Experiment on toy_data_6.csv.  Hold out 20% data for validation. Train an SVM with the following settings:   (a) kernel=‘rbf’, gamma=0.5 (b) kernel=‘rbf’, gamma=10  How well do training accuracy agree with validation accuracy? Why? (Hint: check the decision boundary)  Hold out 0% data for validation (i.e. no validation set). Train an SVM with setting (b) above.  How well do training accuracy agree with test accuracy? Why is validation set important?</vt:lpstr>
      <vt:lpstr>Underfitting and Overfitting</vt:lpstr>
      <vt:lpstr>Validation</vt:lpstr>
      <vt:lpstr>Data splitting  Experiment on toy_data_4.csv and toy_data_5.csv.  (a) Vary size of validation set in hold-out validation. (b) Vary K in K-fold variation.  Train an SVM with default setting.  When do training accuracy best agrees with validation accuracy?</vt:lpstr>
      <vt:lpstr>Performance Metrics</vt:lpstr>
      <vt:lpstr>Plots</vt:lpstr>
      <vt:lpstr>Performance      Compute accuracy, precision, recall and F1.  Experiment on toy_data_2.csv and toy_data_9.csv.  Train a logistic regression classifier with default setting. What accuracy do you achieve? How about precision and recall? How good is your classifier?  Think about when accuracy is not a good measure of performance, and why precision and recall are helpful.</vt:lpstr>
      <vt:lpstr>PowerPoint Presentation</vt:lpstr>
      <vt:lpstr>PowerPoint Presentation</vt:lpstr>
      <vt:lpstr>Logistic Regression: Representations and Inference</vt:lpstr>
      <vt:lpstr>Logistic Regression: Example of Inference</vt:lpstr>
      <vt:lpstr>Linearly Separable vs. Not Linearly Separable</vt:lpstr>
      <vt:lpstr>Logistic Regression &amp; Linear separability  Experiment on toy_data_3.csv and toy_data_8.csv.  Logistic regression is a linear classifier. Why? (Hint: logistic function)         </vt:lpstr>
      <vt:lpstr>Regularization</vt:lpstr>
      <vt:lpstr>Regularization  Experiment on toy_data_1.csv.  First, set penalty to ‘L1’. Experiment with C = 0.08, 0.1, 0.2, 0.5, 1.  Next, set penalty to ‘L2’. Experiment with the same set of C. Think about the difference.    Examine the decision boundary and explain what you observe. (Note: C is the inverse of regularization strength)</vt:lpstr>
      <vt:lpstr>PowerPoint Presentation</vt:lpstr>
      <vt:lpstr>PowerPoint Presentation</vt:lpstr>
      <vt:lpstr>Neural Network: Activation Functions</vt:lpstr>
      <vt:lpstr>Neural Networks &amp; Linear separability  Experiment on toy_data_3.csv and toy_data_8.csv.  What activation functions make a neural network a nonlinear classifier? Why? (Hint: you may want to try different solvers.)</vt:lpstr>
      <vt:lpstr>Logistic Regression &amp; Neural Network: Learning</vt:lpstr>
      <vt:lpstr>Neural Networks Structure &amp; Learning  Experiment on toy_data_5.csv and toy_data_8.csv.  Consider the following settings.  (a) solver = ‘lbfgs’, activation = ‘tanh’, alpha = 0.2. Experiment with num_hidden_units = 5, 10, 20, 50, 100.  Examine accuracy and decision boundary. What do you observe?  (b) num_hidden_units = 20, alpha = 0.2. Use different combinations of activation function and solver.  Do they produce the same classifier? Why? (Hint: local minima)</vt:lpstr>
      <vt:lpstr>Decision Tree: Representation and Inference</vt:lpstr>
      <vt:lpstr>Decision Tree: Learning</vt:lpstr>
      <vt:lpstr>Random Forest: Representation, Learning and Inference</vt:lpstr>
      <vt:lpstr>Decision Trees (DT) &amp; Random Forest (RF)  Experiment on toy_data_2.csv and toy_data_4.csv.  Vary the hyperparameters.  Examine change in decision boundary and accuracy.  How does decision boundary of DT and RF look like? Why? Whose performance is better in general? DT or RF? </vt:lpstr>
      <vt:lpstr>Linear SVM: Representation, Learning and Inference</vt:lpstr>
      <vt:lpstr>PowerPoint Presentation</vt:lpstr>
      <vt:lpstr>SVM  (a) Experiment on toy_data_1.csv.  Set kernel = ‘linear’. Experiment with C = 0.01, 0.1, 0.5, 1, 2, 5.    (b) Experiment on toy_data_2.csv.  First, set kernel = ‘rbf’ and C = 1. Train with gamma = 0.01, 0.1, 0.2, 0.5, 2, 10, 50, 200.  Then, set kernel = ‘poly’, C = 1 and gamma = 0.5. Experiment with degree = 1, 2, 3, 4, 5.  What do you observe? Why?</vt:lpstr>
      <vt:lpstr>K-Nearest Neighbors: Representation, Learning and Inference</vt:lpstr>
      <vt:lpstr>K-Nearest Neighbors  Experiment on toy_data_2.csv and toy_data_5.csv.  Vary n_neighbors and metric.  What do you observe? Why?</vt:lpstr>
      <vt:lpstr>Naïve Bayes: Representation and Inference</vt:lpstr>
      <vt:lpstr>Naïve Bayes: Learning</vt:lpstr>
      <vt:lpstr>Naïve Bayes  Experiment on toy_data_4.csv.  Use the following class_prior:  (a) 0.5, 0.25, 0.25 (b) 0.25, 0.5, 0.25 (c) 0.25, 0.25, 0.5  What do you observe? Why?</vt:lpstr>
      <vt:lpstr>PowerPoint Presentation</vt:lpstr>
      <vt:lpstr>PowerPoint Presentation</vt:lpstr>
    </vt:vector>
  </TitlesOfParts>
  <Company>University of Wisconsin-Madison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Fangzhou Mu</dc:creator>
  <cp:lastModifiedBy>Fangzhou Mu</cp:lastModifiedBy>
  <cp:revision>284</cp:revision>
  <dcterms:created xsi:type="dcterms:W3CDTF">2018-08-06T21:32:06Z</dcterms:created>
  <dcterms:modified xsi:type="dcterms:W3CDTF">2018-12-02T21:57:24Z</dcterms:modified>
</cp:coreProperties>
</file>